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331" r:id="rId3"/>
    <p:sldId id="332" r:id="rId4"/>
    <p:sldId id="304" r:id="rId5"/>
    <p:sldId id="333" r:id="rId6"/>
    <p:sldId id="322" r:id="rId7"/>
    <p:sldId id="323" r:id="rId8"/>
    <p:sldId id="334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5" r:id="rId17"/>
    <p:sldId id="336" r:id="rId18"/>
    <p:sldId id="337" r:id="rId19"/>
    <p:sldId id="340" r:id="rId20"/>
    <p:sldId id="341" r:id="rId21"/>
    <p:sldId id="342" r:id="rId22"/>
    <p:sldId id="343" r:id="rId23"/>
    <p:sldId id="344" r:id="rId24"/>
    <p:sldId id="338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1685" autoAdjust="0"/>
  </p:normalViewPr>
  <p:slideViewPr>
    <p:cSldViewPr>
      <p:cViewPr>
        <p:scale>
          <a:sx n="75" d="100"/>
          <a:sy n="75" d="100"/>
        </p:scale>
        <p:origin x="-2028" y="-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515DFC-ABB8-46D0-B104-0FF9E3B52CC9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C65846-B2A9-4C35-AC42-AAF77F6681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88B53BF-A732-4EBF-B855-6AFFCA3546E3}" type="datetimeFigureOut">
              <a:rPr lang="ru-RU"/>
              <a:pPr>
                <a:defRPr/>
              </a:pPr>
              <a:t>12.10.2015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F912E9C-FDD5-4CA8-B5C8-77FF91EDAB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5996E-C84B-4105-BAC7-0F96A8002A94}" type="datetimeFigureOut">
              <a:rPr lang="ru-RU"/>
              <a:pPr>
                <a:defRPr/>
              </a:pPr>
              <a:t>12.10.2015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318AE-0412-46CA-8401-C933C66D12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CDF9F-3C85-4296-8FB3-C41E3BF923E6}" type="datetimeFigureOut">
              <a:rPr lang="ru-RU"/>
              <a:pPr>
                <a:defRPr/>
              </a:pPr>
              <a:t>12.10.2015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7BBFF-4333-41F5-8AD9-8E309B9440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60C84-0CBE-4068-ABBF-BC56C4B9676F}" type="datetimeFigureOut">
              <a:rPr lang="ru-RU"/>
              <a:pPr>
                <a:defRPr/>
              </a:pPr>
              <a:t>12.10.2015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4C0D4-DA96-473A-BDA4-678327A3E8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9F5E4-1C65-48F8-90F3-CA166A570EDB}" type="datetimeFigureOut">
              <a:rPr lang="ru-RU"/>
              <a:pPr>
                <a:defRPr/>
              </a:pPr>
              <a:t>12.10.2015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2D7D-455A-4DCD-9D6C-D4034CA0719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91E3F-0CE8-4C43-89C6-A98DA64EA86E}" type="datetimeFigureOut">
              <a:rPr lang="ru-RU"/>
              <a:pPr>
                <a:defRPr/>
              </a:pPr>
              <a:t>12.10.2015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08828-E125-4124-A5EA-E5F13FA0A6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7A06D-933F-4D85-9CE1-FDEAE6F893B4}" type="datetimeFigureOut">
              <a:rPr lang="ru-RU"/>
              <a:pPr>
                <a:defRPr/>
              </a:pPr>
              <a:t>12.10.2015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32514-E26A-44AC-B6E4-FCB628E34A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772DA-AC9C-436A-87BB-E2D78D53A30E}" type="datetimeFigureOut">
              <a:rPr lang="ru-RU"/>
              <a:pPr>
                <a:defRPr/>
              </a:pPr>
              <a:t>12.10.2015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DDC12-E9A1-448B-9FD9-96A5728F97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D40F0-5F61-475C-B63B-48BAB77B6B8A}" type="datetimeFigureOut">
              <a:rPr lang="ru-RU"/>
              <a:pPr>
                <a:defRPr/>
              </a:pPr>
              <a:t>12.10.2015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6A8DE-0B40-425D-97A0-FC17A60085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8D5FD-2CF1-4C00-A333-FF2D512D598E}" type="datetimeFigureOut">
              <a:rPr lang="ru-RU"/>
              <a:pPr>
                <a:defRPr/>
              </a:pPr>
              <a:t>12.10.2015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86B81-C4A9-4B33-B4D3-81EA9600DE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35854-7AE3-4A3C-B31E-2C9BBE6049F8}" type="datetimeFigureOut">
              <a:rPr lang="ru-RU"/>
              <a:pPr>
                <a:defRPr/>
              </a:pPr>
              <a:t>12.10.2015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EA831-B810-4E25-9DDB-2BA2616CBD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9C0B1-5022-4B7C-8BE2-BB03EF15A90B}" type="datetimeFigureOut">
              <a:rPr lang="ru-RU"/>
              <a:pPr>
                <a:defRPr/>
              </a:pPr>
              <a:t>12.10.2015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8CFBA-6E2D-4999-9AF9-A9EBAD0A4B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836A65-B9E0-40DC-BDE7-734D65271B50}" type="datetimeFigureOut">
              <a:rPr lang="ru-RU"/>
              <a:pPr>
                <a:defRPr/>
              </a:pPr>
              <a:t>12.10.2015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0B643-5309-4E85-8A45-E897D8F3E5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85775" y="620713"/>
            <a:ext cx="8229600" cy="5761037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ЭФФЕКТИВНОГО КОНТРАКТА УЧИТЕЛЯ </a:t>
            </a:r>
            <a:br>
              <a:rPr lang="ru-RU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ЭФФЕКТИВНОМУ ОБРАЗОВАНИЮ.</a:t>
            </a:r>
            <a:r>
              <a:rPr lang="ru-RU" smtClean="0">
                <a:solidFill>
                  <a:srgbClr val="C00000"/>
                </a:solidFill>
              </a:rPr>
              <a:t/>
            </a:r>
            <a:br>
              <a:rPr lang="ru-RU" smtClean="0">
                <a:solidFill>
                  <a:srgbClr val="C00000"/>
                </a:solidFill>
              </a:rPr>
            </a:br>
            <a:r>
              <a:rPr lang="ru-RU" sz="3600" smtClean="0"/>
              <a:t/>
            </a:r>
            <a:br>
              <a:rPr lang="ru-RU" sz="3600" smtClean="0"/>
            </a:br>
            <a:r>
              <a:rPr lang="ru-RU" sz="2700" smtClean="0">
                <a:latin typeface="Times New Roman" pitchFamily="18" charset="0"/>
                <a:cs typeface="Times New Roman" pitchFamily="18" charset="0"/>
              </a:rPr>
              <a:t>МОУ «Средняя общеобразовательная школа </a:t>
            </a:r>
            <a:br>
              <a:rPr lang="ru-RU" sz="27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smtClean="0">
                <a:latin typeface="Times New Roman" pitchFamily="18" charset="0"/>
                <a:cs typeface="Times New Roman" pitchFamily="18" charset="0"/>
              </a:rPr>
              <a:t>с углубленным изучением отдельных предметов № 2» </a:t>
            </a:r>
            <a:br>
              <a:rPr lang="ru-RU" sz="27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smtClean="0">
                <a:latin typeface="Times New Roman" pitchFamily="18" charset="0"/>
                <a:cs typeface="Times New Roman" pitchFamily="18" charset="0"/>
              </a:rPr>
              <a:t>г.Всеволожска</a:t>
            </a:r>
            <a:r>
              <a:rPr lang="ru-RU" sz="3600" smtClean="0"/>
              <a:t/>
            </a:r>
            <a:br>
              <a:rPr lang="ru-RU" sz="3600" smtClean="0"/>
            </a:br>
            <a:endParaRPr lang="ru-RU" sz="3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Дополнительные критерии оценки трудовой деятельности педагога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Здоровьесбережение в образовательном процессе.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Вовлечение родителей в образовательный процесс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E:\картинка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38" y="5330825"/>
            <a:ext cx="2317750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Оцениваемые показатели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(к критерию «Доступность и результативность ОД»)</a:t>
            </a:r>
            <a:endParaRPr lang="ru-RU" sz="27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25962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Обученность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учащихся в динамике 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Качественная успеваемость по предмету всех учащихся;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Количество учащихся, испытывающих интерес к изучению предмета  (элективные курсы, факультативы, НПК, олимпиады, конкурсы, интеллектуальные турниры, исследования;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Позитивная динамика решения воспитательных и или развивающих программ обучения (развития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общеучебных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умений, компетенций, воспитания личностных качеств учащихся);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Результаты учебной деятельности по итогам независимой внешней оценки ЕГЭ, ГИА или  иной независимой аттестации.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Оцениваемые показатели 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(к критерию «Организация и результативность внеурочной деятельности по предмету»)</a:t>
            </a:r>
            <a:endParaRPr lang="ru-RU" sz="27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Систематичность внеурочной деятельности;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Наличие особых достижений учащихся ;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Количество учащихся, вовлеченных во внеурочную деятельность (конкурсы, проектная деятельность, кружки, за исключением олимпиад, факультативов, исследовательская деятельность)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Оцениваемые показатели 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(к критерию «эффективное использование образовательных технологий»)</a:t>
            </a:r>
            <a:endParaRPr lang="ru-RU" sz="27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Активное использование проектных и исследовательских технологий в образовательном процессе;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Использование ИКТ в образовательном процессе;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Ведение электронных дневников и журналов; 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Организация работы по ФГОС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Оцениваемые показатели 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(к критерию «профессиональное развитие учителя»)</a:t>
            </a:r>
            <a:endParaRPr lang="ru-RU" sz="27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Освоение программ повышения квалификации или профессиональной подготовки; 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Результаты методической работы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Обобщение личного педагогического опыта; 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Трансляция обобщенного личного педагогического опыта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Оцениваемые показатели 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(к критерию «Организация воспитательной работы»)</a:t>
            </a:r>
            <a:endParaRPr lang="ru-RU" sz="27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Формы организации воспитания; 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Отсутствие правонарушений среди детей, детей состоящих на учете в КДН и  внутришкольном контроле; 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Работа с детьми из социально неблагополучных семей.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14338" y="142875"/>
            <a:ext cx="8229600" cy="1143000"/>
          </a:xfrm>
        </p:spPr>
        <p:txBody>
          <a:bodyPr/>
          <a:lstStyle/>
          <a:p>
            <a:r>
              <a:rPr lang="ru-RU" sz="32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Особенности разработки трудового договора, с применением принципов эффективного контракта</a:t>
            </a:r>
          </a:p>
        </p:txBody>
      </p:sp>
      <p:sp>
        <p:nvSpPr>
          <p:cNvPr id="17411" name="Прямоугольник 9"/>
          <p:cNvSpPr>
            <a:spLocks noChangeArrowheads="1"/>
          </p:cNvSpPr>
          <p:nvPr/>
        </p:nvSpPr>
        <p:spPr bwMode="auto">
          <a:xfrm>
            <a:off x="323850" y="1704975"/>
            <a:ext cx="8640763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РЕКОМЕНДУЕТСЯ</a:t>
            </a:r>
          </a:p>
          <a:p>
            <a:pPr algn="ctr"/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 Использовать Примерную Форму трудового договора + ст. 57 ТК РФ.</a:t>
            </a:r>
          </a:p>
          <a:p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В отношении каждого работника уточнить и конкретизировать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1.Трудовую функцию; 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2.Показатели и критерии оценки эффективности деятельности, 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3. Размер  и условия стимулирующихвыплат,  определенные 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с учетом рекомендуемых показателей</a:t>
            </a:r>
          </a:p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Отражать должностные обязанности работника непосредственно 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в тексте трудового договора, </a:t>
            </a:r>
            <a:r>
              <a:rPr lang="ru-RU" sz="2000" b="1" i="1" u="sng">
                <a:latin typeface="Times New Roman" pitchFamily="18" charset="0"/>
                <a:cs typeface="Times New Roman" pitchFamily="18" charset="0"/>
              </a:rPr>
              <a:t>но с учетом действующих</a:t>
            </a:r>
          </a:p>
          <a:p>
            <a:r>
              <a:rPr lang="ru-RU" sz="2000" b="1" i="1" u="sng">
                <a:latin typeface="Times New Roman" pitchFamily="18" charset="0"/>
                <a:cs typeface="Times New Roman" pitchFamily="18" charset="0"/>
              </a:rPr>
              <a:t> обязанностей, установленных должностной инструкцией</a:t>
            </a:r>
            <a:endParaRPr lang="ru-RU" sz="2000" b="1" i="1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46088" y="274638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Раздел трудового договора IV. Оплата труда</a:t>
            </a:r>
            <a:endParaRPr lang="ru-RU" dirty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sp>
        <p:nvSpPr>
          <p:cNvPr id="18435" name="Прямоугольник 4"/>
          <p:cNvSpPr>
            <a:spLocks noChangeArrowheads="1"/>
          </p:cNvSpPr>
          <p:nvPr/>
        </p:nvSpPr>
        <p:spPr bwMode="auto">
          <a:xfrm>
            <a:off x="357188" y="1428750"/>
            <a:ext cx="8429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13. За выполнение трудовых обязанностей, предусмотренных настоящим трудовым </a:t>
            </a:r>
          </a:p>
          <a:p>
            <a:pPr eaLnBrk="0" hangingPunct="0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договором, работнику устанавливается заработная плата в размере: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b="1">
                <a:latin typeface="Times New Roman" pitchFamily="18" charset="0"/>
                <a:cs typeface="Times New Roman" pitchFamily="18" charset="0"/>
              </a:rPr>
              <a:t>а) должностной оклад, ставка заработной платы _________ рублей в месяц;</a:t>
            </a:r>
          </a:p>
          <a:p>
            <a:pPr eaLnBrk="0" hangingPunct="0"/>
            <a:r>
              <a:rPr lang="ru-RU" b="1">
                <a:latin typeface="Times New Roman" pitchFamily="18" charset="0"/>
                <a:cs typeface="Times New Roman" pitchFamily="18" charset="0"/>
              </a:rPr>
              <a:t>б) работнику производятся выплаты компенсационного характера: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63" y="2714625"/>
          <a:ext cx="7996237" cy="879475"/>
        </p:xfrm>
        <a:graphic>
          <a:graphicData uri="http://schemas.openxmlformats.org/drawingml/2006/table">
            <a:tbl>
              <a:tblPr/>
              <a:tblGrid>
                <a:gridCol w="2665413"/>
                <a:gridCol w="2665412"/>
                <a:gridCol w="2665413"/>
              </a:tblGrid>
              <a:tr h="508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выплаты 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Размер выплаты 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Фактор, обусловливающий получение выплаты 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  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  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  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63" y="3857625"/>
          <a:ext cx="7953375" cy="1019175"/>
        </p:xfrm>
        <a:graphic>
          <a:graphicData uri="http://schemas.openxmlformats.org/drawingml/2006/table">
            <a:tbl>
              <a:tblPr/>
              <a:tblGrid>
                <a:gridCol w="1581150"/>
                <a:gridCol w="1600200"/>
                <a:gridCol w="2101850"/>
                <a:gridCol w="1349375"/>
                <a:gridCol w="1320800"/>
              </a:tblGrid>
              <a:tr h="714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выплаты 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Условия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выплаты 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 и критерии оценки эффективности деятельности 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Периодичность 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Размер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выплаты 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  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  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  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  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  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70" name="Прямоугольник 7"/>
          <p:cNvSpPr>
            <a:spLocks noChangeArrowheads="1"/>
          </p:cNvSpPr>
          <p:nvPr/>
        </p:nvSpPr>
        <p:spPr bwMode="auto">
          <a:xfrm>
            <a:off x="357188" y="4929188"/>
            <a:ext cx="850106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14. Выплата заработной платы работнику производится в сроки и порядке, которые установлены трудовым договором, коллективным договором и правилами внутреннего трудового распорядка.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 На работника распространяются льготы, гарантии и компенсации, установленные </a:t>
            </a:r>
          </a:p>
          <a:p>
            <a:pPr algn="just" eaLnBrk="0" hangingPunct="0"/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законодательством РФ, нормативными правовыми актами субъектов РФ, коллективным договором и локальными нормативными актами.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71" name="Rectangle 1"/>
          <p:cNvSpPr>
            <a:spLocks noChangeArrowheads="1"/>
          </p:cNvSpPr>
          <p:nvPr/>
        </p:nvSpPr>
        <p:spPr bwMode="auto">
          <a:xfrm>
            <a:off x="357188" y="3519488"/>
            <a:ext cx="63420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600" b="1">
                <a:latin typeface="Times New Roman" pitchFamily="18" charset="0"/>
                <a:cs typeface="Times New Roman" pitchFamily="18" charset="0"/>
              </a:rPr>
              <a:t>в) работнику производятся выплаты стимулирующего характера: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Прямоугольник 4"/>
          <p:cNvSpPr>
            <a:spLocks noChangeArrowheads="1"/>
          </p:cNvSpPr>
          <p:nvPr/>
        </p:nvSpPr>
        <p:spPr bwMode="auto">
          <a:xfrm>
            <a:off x="1042988" y="1773238"/>
            <a:ext cx="7058025" cy="403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Основной принцип при разработке показателей для определения размеров стимулирующих выплат – порядок и условия  установления стимулирующих выплат должны быть понятны работодателю и работнику и не допускать двойного толкования.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19113" y="198438"/>
            <a:ext cx="8229600" cy="1143000"/>
          </a:xfrm>
        </p:spPr>
        <p:txBody>
          <a:bodyPr/>
          <a:lstStyle/>
          <a:p>
            <a:r>
              <a:rPr lang="ru-RU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Порядок оформления трудовых отношений при введении эффективного контракта с работниками, состоящими в трудовых отношениях </a:t>
            </a:r>
          </a:p>
        </p:txBody>
      </p:sp>
      <p:sp>
        <p:nvSpPr>
          <p:cNvPr id="20483" name="Прямоугольник 2"/>
          <p:cNvSpPr>
            <a:spLocks noChangeArrowheads="1"/>
          </p:cNvSpPr>
          <p:nvPr/>
        </p:nvSpPr>
        <p:spPr bwMode="auto">
          <a:xfrm>
            <a:off x="611188" y="1893888"/>
            <a:ext cx="7489825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1. Оформление осуществляется путем заключения дополнительного соглашения к трудовому договору в порядке, установленном  ТК РФ.</a:t>
            </a:r>
          </a:p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2.Требуется предупреждение работника об изменении условий трудового договора  в письменном виде не менее, чем за 2 месяца. Основание - статья 74 ТК РФ.</a:t>
            </a:r>
            <a:endParaRPr lang="ru-RU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Предпосылки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algn="just"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Высокая межрегиональная дифференциация в оплате труда работников учреждений;</a:t>
            </a:r>
          </a:p>
          <a:p>
            <a:pPr algn="just"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 полной мере решить задачу стимулирования работников с учетом результатов их труда удалось не для всех учреждений;</a:t>
            </a:r>
          </a:p>
          <a:p>
            <a:pPr algn="just"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Во многих случаях показатели и критерии эффективности деятельности работников учреждений недостаточно проработаны, а их применение носит формальный характер;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Прямоугольник 2"/>
          <p:cNvSpPr>
            <a:spLocks noChangeArrowheads="1"/>
          </p:cNvSpPr>
          <p:nvPr/>
        </p:nvSpPr>
        <p:spPr bwMode="auto">
          <a:xfrm>
            <a:off x="395288" y="188913"/>
            <a:ext cx="84248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C00000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Порядок организации работы по введению в учреждении эффективного контракта с работниками</a:t>
            </a:r>
          </a:p>
        </p:txBody>
      </p:sp>
      <p:sp>
        <p:nvSpPr>
          <p:cNvPr id="21508" name="Прямоугольник 4"/>
          <p:cNvSpPr>
            <a:spLocks noChangeArrowheads="1"/>
          </p:cNvSpPr>
          <p:nvPr/>
        </p:nvSpPr>
        <p:spPr bwMode="auto">
          <a:xfrm>
            <a:off x="611188" y="1557338"/>
            <a:ext cx="7921625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1.Создание  в учреждении комиссии или рабочей группы по организации работы, связанной с введением эффективного контракта.</a:t>
            </a:r>
          </a:p>
          <a:p>
            <a:endParaRPr lang="ru-RU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2.Организация разъяснительной работы  в трудовом коллективе по вопросам введения эффективного контракта.</a:t>
            </a:r>
          </a:p>
          <a:p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3.Анализ действующих  трудовых договоров с работниками на предмет их соответствия требованиям ст. 57 ТК РФ и примерной формы трудового договора , в результате которого определяются трудовые договоры, в которые необходимо дополнить :</a:t>
            </a: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                               -сведениями о работнике или работодателе;</a:t>
            </a: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                                -недостающими условиями труда</a:t>
            </a:r>
          </a:p>
          <a:p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4. Разработка органом местного самоуправления показателей эффективности деятельности государственных, муниципальных учреждений их руководителей и отдельных категорий работников показателей эффективности деятельности работников учреждения  труда.</a:t>
            </a:r>
          </a:p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Прямоугольник 2"/>
          <p:cNvSpPr>
            <a:spLocks noChangeArrowheads="1"/>
          </p:cNvSpPr>
          <p:nvPr/>
        </p:nvSpPr>
        <p:spPr bwMode="auto">
          <a:xfrm>
            <a:off x="468313" y="115888"/>
            <a:ext cx="8351837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C00000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Порядок организации работы </a:t>
            </a:r>
          </a:p>
          <a:p>
            <a:pPr algn="ctr"/>
            <a:r>
              <a:rPr lang="ru-RU" sz="2800">
                <a:solidFill>
                  <a:srgbClr val="C00000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по введению в учреждении эффективного контракта с работниками</a:t>
            </a:r>
          </a:p>
        </p:txBody>
      </p:sp>
      <p:sp>
        <p:nvSpPr>
          <p:cNvPr id="22532" name="Прямоугольник 3"/>
          <p:cNvSpPr>
            <a:spLocks noChangeArrowheads="1"/>
          </p:cNvSpPr>
          <p:nvPr/>
        </p:nvSpPr>
        <p:spPr bwMode="auto">
          <a:xfrm>
            <a:off x="468313" y="1557338"/>
            <a:ext cx="8424862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just"/>
            <a:r>
              <a:rPr lang="ru-RU" b="1">
                <a:latin typeface="Times New Roman" pitchFamily="18" charset="0"/>
                <a:cs typeface="Times New Roman" pitchFamily="18" charset="0"/>
              </a:rPr>
              <a:t>5.Разработка изменений в  положение о выплатах стимулирующего характера с учетом разработанных показателей.</a:t>
            </a:r>
          </a:p>
          <a:p>
            <a:pPr indent="450850" algn="just"/>
            <a:r>
              <a:rPr lang="ru-RU" b="1">
                <a:latin typeface="Times New Roman" pitchFamily="18" charset="0"/>
                <a:cs typeface="Times New Roman" pitchFamily="18" charset="0"/>
              </a:rPr>
              <a:t>Изменения  принимаются в соответствии с требованиями ст. 135 ТК РФ- учитывается  мнение представительного органа работников, если иное не установлено в коллективном договоре учреждения.</a:t>
            </a:r>
          </a:p>
          <a:p>
            <a:pPr indent="450850" algn="just"/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pPr indent="450850" algn="just"/>
            <a:r>
              <a:rPr lang="ru-RU" b="1">
                <a:latin typeface="Times New Roman" pitchFamily="18" charset="0"/>
                <a:cs typeface="Times New Roman" pitchFamily="18" charset="0"/>
              </a:rPr>
              <a:t>6. Конкретизировать трудовую функцию работников.</a:t>
            </a:r>
          </a:p>
          <a:p>
            <a:pPr indent="450850" algn="just"/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pPr indent="450850" algn="just"/>
            <a:r>
              <a:rPr lang="ru-RU" b="1">
                <a:latin typeface="Times New Roman" pitchFamily="18" charset="0"/>
                <a:cs typeface="Times New Roman" pitchFamily="18" charset="0"/>
              </a:rPr>
              <a:t>7. Подготовить  изменения в трудовые договоры с работниками.</a:t>
            </a:r>
          </a:p>
          <a:p>
            <a:pPr indent="450850" algn="just"/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pPr indent="450850" algn="just"/>
            <a:r>
              <a:rPr lang="ru-RU" b="1">
                <a:latin typeface="Times New Roman" pitchFamily="18" charset="0"/>
                <a:cs typeface="Times New Roman" pitchFamily="18" charset="0"/>
              </a:rPr>
              <a:t>8. Уведомить работников в соответствии со ст. 74 ТК РФ письменно, не менее чем за 2 месяца.</a:t>
            </a:r>
          </a:p>
          <a:p>
            <a:pPr indent="450850" algn="just"/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pPr indent="450850" algn="just"/>
            <a:r>
              <a:rPr lang="ru-RU" b="1">
                <a:latin typeface="Times New Roman" pitchFamily="18" charset="0"/>
                <a:cs typeface="Times New Roman" pitchFamily="18" charset="0"/>
              </a:rPr>
              <a:t>9. Внести изменения в трудовой договор.</a:t>
            </a:r>
          </a:p>
          <a:p>
            <a:pPr indent="450850" algn="just"/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pPr indent="450850" algn="just"/>
            <a:r>
              <a:rPr lang="ru-RU" sz="2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ВАЖНО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всю работу по введению эффективного контракта вести в обстановке гласности, обсуждения в трудовом коллективе</a:t>
            </a:r>
            <a:endParaRPr lang="ru-RU" sz="2000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Прямоугольник 2"/>
          <p:cNvSpPr>
            <a:spLocks noChangeArrowheads="1"/>
          </p:cNvSpPr>
          <p:nvPr/>
        </p:nvSpPr>
        <p:spPr bwMode="auto">
          <a:xfrm>
            <a:off x="468313" y="1844675"/>
            <a:ext cx="8424862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just"/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Существует положение об оплате и стимулировании труда работников учреждения, в которое включены критерии и положение эффективного контракта</a:t>
            </a:r>
          </a:p>
          <a:p>
            <a:pPr indent="450850" algn="just"/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46088" y="485775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по разработке критериев и показателей оценки трудовой деятельности работников муниципальных образовательных учреждений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Rectangle 1"/>
          <p:cNvSpPr>
            <a:spLocks noChangeArrowheads="1"/>
          </p:cNvSpPr>
          <p:nvPr/>
        </p:nvSpPr>
        <p:spPr bwMode="auto">
          <a:xfrm>
            <a:off x="611188" y="1628775"/>
            <a:ext cx="80645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Критерии и показатели оценки по должности</a:t>
            </a:r>
          </a:p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 «Учитель»</a:t>
            </a:r>
          </a:p>
          <a:p>
            <a:pPr eaLnBrk="0" hangingPunct="0"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Критерии и показатели оценки по должности </a:t>
            </a:r>
          </a:p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«Социальный педагог»</a:t>
            </a:r>
          </a:p>
          <a:p>
            <a:pPr eaLnBrk="0" hangingPunct="0"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Критерии и показатели оценки по должности </a:t>
            </a:r>
          </a:p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«Педагог-психолог»</a:t>
            </a:r>
          </a:p>
          <a:p>
            <a:pPr eaLnBrk="0" hangingPunct="0"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Критерии и показатели оценки по должности </a:t>
            </a:r>
          </a:p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«педагог дополнительно образования, </a:t>
            </a:r>
          </a:p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вожатый (старший вожатый), </a:t>
            </a:r>
          </a:p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музыкальный руководитель»</a:t>
            </a:r>
          </a:p>
          <a:p>
            <a:pPr eaLnBrk="0" hangingPunct="0"/>
            <a:endParaRPr lang="ru-RU" sz="1000" b="1">
              <a:cs typeface="Times New Roman" pitchFamily="18" charset="0"/>
            </a:endParaRPr>
          </a:p>
          <a:p>
            <a:pPr eaLnBrk="0" hangingPunct="0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algn="ctr" eaLnBrk="1" hangingPunct="1"/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sz="3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 eaLnBrk="1" hangingPunct="1">
              <a:buFont typeface="Arial" charset="0"/>
              <a:buNone/>
            </a:pPr>
            <a:endParaRPr lang="ru-RU" sz="34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sz="3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УСПЕХОВ !!!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Предпосылки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algn="just"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 ряде учреждений стимулирующие выплаты применяются в качестве гарантированной части заработка, которая не увязана с результатами труда (из-за низкой тарифной части з/п)</a:t>
            </a:r>
          </a:p>
          <a:p>
            <a:pPr algn="just"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Увеличение дифференциации между з/п руководителя и з/п работников образовательного учреждения.</a:t>
            </a:r>
          </a:p>
        </p:txBody>
      </p:sp>
      <p:pic>
        <p:nvPicPr>
          <p:cNvPr id="4100" name="Picture 2" descr="C:\Users\user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4724400"/>
            <a:ext cx="3527425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Введение эффективного контракта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общем образовании включает в себя: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разработку и внедрение механизмов эффективного контракта с педагогическими работниками организаций общего образования;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разработку и внедрение механизмов эффективного контракта с руководителями образовательных организаций общего образования в части установления взаимосвязи между показателями качества предоставляемых государственных (муниципальных) услуг организацией и эффективностью деятельности руководителя образовательной организации общего образования;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информационное и мониторинговое сопровождение введения эффективного контракта.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E:\картинка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63" y="5549900"/>
            <a:ext cx="1857375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14338" y="27463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ЭФФЕКТИВНЫЙ КОНТРАКТ-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85750" y="1431925"/>
            <a:ext cx="8229600" cy="456882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это «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трудовой договор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с работником, в котором конкретизированы его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должностные обязанности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условия оплаты труда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показатели и критерии оценки эффективности деятельности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для назначения стимулирующих выплат в зависимости от результатов труда и качества оказываемых государственных (муниципальных) услуг, а также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меры социальной поддержки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Изменение порядка оплаты труда является изменением условий, определенных сторонами трудового договора, и осуществляется в соответствии с законодательством РФ».</a:t>
            </a:r>
            <a:endParaRPr lang="ru-RU" sz="3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85775" y="40481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Правовая основа введения эффективного контракта в государственных и муниципальных учреждениях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500" y="1500188"/>
            <a:ext cx="8072438" cy="59086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Указ Президента РФ от 7 мая 2012 г. № 597 "О мероприятиях по реализации государственной социальной политики»</a:t>
            </a:r>
          </a:p>
          <a:p>
            <a:pPr marL="342900" indent="-342900" algn="just"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2. Программа поэтапного совершенствования системы оплаты труда  в государственных (муниципальных) учреждениях на 2012 - 2018 годы,  утв.  распоряжением Правительства РФ от 26.11. 2012 г. № 2190-р</a:t>
            </a:r>
          </a:p>
          <a:p>
            <a:pPr marL="342900" indent="-342900" algn="just">
              <a:buFont typeface="+mj-lt"/>
              <a:buAutoNum type="arabicPeriod"/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AutoNum type="arabicPeriod" startAt="3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Приказ Минтруда России №167н от 26 апреля 2013 г. «Об утверждении рекомендаций по оформлению трудовых отношений с работником государственного (муниципального) учреждения при введении эффективного контракта»</a:t>
            </a:r>
          </a:p>
          <a:p>
            <a:pPr marL="342900" indent="-342900" algn="just"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4. Распоряжение Правительства Ленинградской области от 24.04.2013года № 179-р «Об утверждении плана мероприятий (Дорожной карты») «Изменения в отраслях социальной сферы, направленные на повышение эффективности образования и науки в Ленинградской области»</a:t>
            </a:r>
          </a:p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России от 20.06.2013 года № АП-1073/02 «О разработке показателей эффективности»</a:t>
            </a:r>
          </a:p>
          <a:p>
            <a:pPr marL="342900" indent="-342900" algn="just">
              <a:buFontTx/>
              <a:buAutoNum type="arabicPeriod" startAt="3"/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AutoNum type="arabicPeriod"/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1500" y="71438"/>
            <a:ext cx="8429625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введения эффективного контракта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195" name="Прямоугольник 4"/>
          <p:cNvSpPr>
            <a:spLocks noChangeArrowheads="1"/>
          </p:cNvSpPr>
          <p:nvPr/>
        </p:nvSpPr>
        <p:spPr bwMode="auto">
          <a:xfrm>
            <a:off x="285750" y="1714500"/>
            <a:ext cx="8572500" cy="432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u="sng">
                <a:latin typeface="Times New Roman" pitchFamily="18" charset="0"/>
                <a:cs typeface="Times New Roman" pitchFamily="18" charset="0"/>
              </a:rPr>
              <a:t>Повышение оплаты труда с учетом достижений конкретных показателей качества, оказываемых государственных (муниципальных) услуг на основе:</a:t>
            </a:r>
          </a:p>
          <a:p>
            <a:pPr algn="just"/>
            <a:endParaRPr lang="ru-RU" sz="1600" b="1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1. Введения взаимоувязанной системы отраслевых показателей эффективности;</a:t>
            </a:r>
          </a:p>
          <a:p>
            <a:pPr algn="just">
              <a:lnSpc>
                <a:spcPct val="80000"/>
              </a:lnSpc>
            </a:pPr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2. Установления соответствующих показателям  эффективности стимулирующих выплат, критериев и условий их назначения с отражением в примерных положениях об оплате труда работников учреждений, коллективных договорах, трудовых договорах;</a:t>
            </a:r>
          </a:p>
          <a:p>
            <a:pPr algn="just">
              <a:lnSpc>
                <a:spcPct val="80000"/>
              </a:lnSpc>
            </a:pPr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3. Отмены неэффективных стимулирующих выплат;</a:t>
            </a:r>
          </a:p>
          <a:p>
            <a:pPr algn="just">
              <a:lnSpc>
                <a:spcPct val="80000"/>
              </a:lnSpc>
            </a:pPr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4. Использования при оценке достижения конкретных показателей качества и количества оказываемых государственных (муниципальных) услуг (выполнения работ) независимой системы оценки качества работы учреждений, включающей кроме критериев эффективности их работы и введение публичных рейтингов их деятельности.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оценки трудовой деятельности педагога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9113" y="1639888"/>
            <a:ext cx="8229600" cy="4525962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Доступность и результативность образовательной деятельности.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Организация и результативность внеурочной деятельности по предмету.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Обеспечение высокого качества организации образовательного процесса на основе эффективного использования современных образовательных технологий, в том числе информационных.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Субъективная оценка со стороны родителей обучаемых школьников.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оценки трудовой деятельности педагога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Преподавание углубленного и профильного уровней.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Создание и развитие образовательной инфраструктуры, и сохранность  МТБ учебных кабинетов .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Профессиональное развитие учителя.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Организация воспитательной работы.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Соблюдение трудовой дисциплины и надлежащее исполнение трудовых обязанностей.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</TotalTime>
  <Words>1140</Words>
  <Application>Microsoft Office PowerPoint</Application>
  <PresentationFormat>Экран (4:3)</PresentationFormat>
  <Paragraphs>168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Segoe UI Symbol</vt:lpstr>
      <vt:lpstr>Тема Office</vt:lpstr>
      <vt:lpstr>  ОТ ЭФФЕКТИВНОГО КОНТРАКТА УЧИТЕЛЯ  К ЭФФЕКТИВНОМУ ОБРАЗОВАНИЮ.  МОУ «Средняя общеобразовательная школа  с углубленным изучением отдельных предметов № 2»  г.Всеволожска </vt:lpstr>
      <vt:lpstr>Предпосылки </vt:lpstr>
      <vt:lpstr>Предпосылки </vt:lpstr>
      <vt:lpstr>  Введение эффективного контракта в общем образовании включает в себя:  </vt:lpstr>
      <vt:lpstr> ЭФФЕКТИВНЫЙ КОНТРАКТ-  </vt:lpstr>
      <vt:lpstr> Правовая основа введения эффективного контракта в государственных и муниципальных учреждениях  </vt:lpstr>
      <vt:lpstr>Цель введения эффективного контракта</vt:lpstr>
      <vt:lpstr>Критерии оценки трудовой деятельности педагога</vt:lpstr>
      <vt:lpstr>Критерии оценки трудовой деятельности педагога</vt:lpstr>
      <vt:lpstr>Дополнительные критерии оценки трудовой деятельности педагога</vt:lpstr>
      <vt:lpstr>Оцениваемые показатели  (к критерию «Доступность и результативность ОД»)</vt:lpstr>
      <vt:lpstr>Оцениваемые показатели  (к критерию «Организация и результативность внеурочной деятельности по предмету»)</vt:lpstr>
      <vt:lpstr>Оцениваемые показатели  (к критерию «эффективное использование образовательных технологий»)</vt:lpstr>
      <vt:lpstr>Оцениваемые показатели  (к критерию «профессиональное развитие учителя»)</vt:lpstr>
      <vt:lpstr>Оцениваемые показатели  (к критерию «Организация воспитательной работы»)</vt:lpstr>
      <vt:lpstr>Особенности разработки трудового договора, с применением принципов эффективного контракта</vt:lpstr>
      <vt:lpstr>Раздел трудового договора IV. Оплата труда</vt:lpstr>
      <vt:lpstr> </vt:lpstr>
      <vt:lpstr>Порядок оформления трудовых отношений при введении эффективного контракта с работниками, состоящими в трудовых отношениях </vt:lpstr>
      <vt:lpstr> </vt:lpstr>
      <vt:lpstr> </vt:lpstr>
      <vt:lpstr> </vt:lpstr>
      <vt:lpstr>Методические рекомендации по разработке критериев и показателей оценки трудовой деятельности работников муниципальных образовательных учреждений  </vt:lpstr>
      <vt:lpstr> </vt:lpstr>
    </vt:vector>
  </TitlesOfParts>
  <Company>NMC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Alexs</dc:creator>
  <cp:lastModifiedBy>учитель</cp:lastModifiedBy>
  <cp:revision>161</cp:revision>
  <dcterms:created xsi:type="dcterms:W3CDTF">2010-04-01T13:26:54Z</dcterms:created>
  <dcterms:modified xsi:type="dcterms:W3CDTF">2015-10-12T08:35:16Z</dcterms:modified>
</cp:coreProperties>
</file>