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4" r:id="rId17"/>
    <p:sldId id="272" r:id="rId18"/>
    <p:sldId id="273" r:id="rId19"/>
    <p:sldId id="274" r:id="rId20"/>
    <p:sldId id="275" r:id="rId21"/>
    <p:sldId id="285" r:id="rId22"/>
    <p:sldId id="278" r:id="rId23"/>
    <p:sldId id="279" r:id="rId24"/>
    <p:sldId id="276" r:id="rId25"/>
    <p:sldId id="277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BF19"/>
    <a:srgbClr val="FFCC00"/>
    <a:srgbClr val="0099FF"/>
    <a:srgbClr val="04C00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6" autoAdjust="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03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12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0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57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5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42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79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77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22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1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53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96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820472" cy="1944216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rgbClr val="FFFF00"/>
                </a:solidFill>
                <a:latin typeface="Segoe Print" panose="02000600000000000000" pitchFamily="2" charset="0"/>
              </a:rPr>
              <a:t>Анализ методической работы учителей начальных классов за 2020- 2021 учебный год</a:t>
            </a:r>
            <a:endParaRPr lang="ru-RU" sz="3400" b="1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3284984"/>
            <a:ext cx="3808242" cy="1584176"/>
          </a:xfrm>
        </p:spPr>
        <p:txBody>
          <a:bodyPr>
            <a:normAutofit/>
          </a:bodyPr>
          <a:lstStyle/>
          <a:p>
            <a:endParaRPr lang="ru-RU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732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540060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u="sng" dirty="0">
                <a:latin typeface="Times New Roman"/>
                <a:ea typeface="Times New Roman"/>
                <a:cs typeface="Times New Roman"/>
              </a:rPr>
              <a:t>Благодарственные письма и грамоты за участие в </a:t>
            </a:r>
            <a:r>
              <a:rPr lang="ru-RU" sz="2400" b="1" u="sng" dirty="0">
                <a:latin typeface="Times New Roman"/>
                <a:ea typeface="Times New Roman"/>
                <a:cs typeface="Times New Roman"/>
              </a:rPr>
              <a:t>олимпиадах</a:t>
            </a:r>
            <a:r>
              <a:rPr lang="ru-RU" sz="2400" u="sng" dirty="0">
                <a:latin typeface="Times New Roman"/>
                <a:ea typeface="Times New Roman"/>
                <a:cs typeface="Times New Roman"/>
              </a:rPr>
              <a:t> на платформе </a:t>
            </a:r>
            <a:r>
              <a:rPr lang="en-US" sz="2400" u="sng" dirty="0">
                <a:latin typeface="Times New Roman"/>
                <a:ea typeface="Times New Roman"/>
                <a:cs typeface="Times New Roman"/>
              </a:rPr>
              <a:t>UCHI</a:t>
            </a:r>
            <a:r>
              <a:rPr lang="ru-RU" sz="2400" u="sng" dirty="0">
                <a:latin typeface="Times New Roman"/>
                <a:ea typeface="Times New Roman"/>
                <a:cs typeface="Times New Roman"/>
              </a:rPr>
              <a:t>.</a:t>
            </a:r>
            <a:r>
              <a:rPr lang="en-US" sz="2400" u="sng" dirty="0">
                <a:latin typeface="Times New Roman"/>
                <a:ea typeface="Times New Roman"/>
                <a:cs typeface="Times New Roman"/>
              </a:rPr>
              <a:t>RU</a:t>
            </a:r>
            <a:r>
              <a:rPr lang="ru-RU" sz="2400" u="sng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- Осенняя олимпиада «Олимпийские игры» по окружающему миру, английскому языку русскому языку, математике.</a:t>
            </a:r>
            <a:endParaRPr lang="ru-RU" sz="24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- Зимняя олимпиада «Безопасные дороги»</a:t>
            </a:r>
            <a:endParaRPr lang="ru-RU" sz="24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-Олимпиада 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BRICSMATN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.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COM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2020</a:t>
            </a:r>
            <a:endParaRPr lang="ru-RU" sz="24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- Зимняя олимпиада по программированию</a:t>
            </a:r>
            <a:endParaRPr lang="ru-RU" sz="24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Межпредметная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олимпиада «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Дино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» 2021</a:t>
            </a:r>
            <a:endParaRPr lang="ru-RU" sz="24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Зимняя олимпиада по математике</a:t>
            </a:r>
            <a:endParaRPr lang="ru-RU" sz="24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- Весенняя олимпиада по русскому языку, окружающему миру, английскому языку</a:t>
            </a:r>
            <a:endParaRPr lang="ru-RU" sz="24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- Весенняя олимпиада «Юный предприниматель и финансовая грамотность»</a:t>
            </a:r>
            <a:endParaRPr lang="ru-RU" sz="2400" dirty="0">
              <a:ea typeface="Calibri"/>
              <a:cs typeface="Times New Roman"/>
            </a:endParaRPr>
          </a:p>
          <a:p>
            <a:endParaRPr lang="ru-RU" sz="2400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42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4379"/>
            <a:ext cx="8229600" cy="2304256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  <a:latin typeface="Segoe Print" panose="02000600000000000000" pitchFamily="2" charset="0"/>
              </a:rPr>
              <a:t>ИГРЫ</a:t>
            </a:r>
            <a:endParaRPr lang="ru-RU" sz="9600" b="1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-«Счёт на лету «Сложение»</a:t>
            </a:r>
            <a:endParaRPr lang="ru-RU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English Travel</a:t>
            </a:r>
            <a:endParaRPr lang="ru-RU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-«Фуры – фигуры»</a:t>
            </a:r>
            <a:endParaRPr lang="ru-RU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-Зимний кубок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UCHI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RU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по математике</a:t>
            </a:r>
            <a:endParaRPr lang="ru-RU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 «Бумажная головоломка»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17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6309320"/>
            <a:ext cx="6400800" cy="495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2905011"/>
            <a:ext cx="806266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3. Работа по повышению учебной мотивации через систему урочной и внеурочной деятельности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398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Результативность участия в предметных олимпиадах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29331"/>
              </p:ext>
            </p:extLst>
          </p:nvPr>
        </p:nvGraphicFramePr>
        <p:xfrm>
          <a:off x="457200" y="3284984"/>
          <a:ext cx="8229600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 учащегося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ФИО учителя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муниципальный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Петрова Карина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диплом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Ленкова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Е.Н.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57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708920"/>
            <a:ext cx="8208912" cy="1339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Результативность участия в научно-практической  конференции «Мы – будущее России» и предметных олимпиад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131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012602"/>
              </p:ext>
            </p:extLst>
          </p:nvPr>
        </p:nvGraphicFramePr>
        <p:xfrm>
          <a:off x="251520" y="404664"/>
          <a:ext cx="8640960" cy="6037304"/>
        </p:xfrm>
        <a:graphic>
          <a:graphicData uri="http://schemas.openxmlformats.org/drawingml/2006/table">
            <a:tbl>
              <a:tblPr firstRow="1" firstCol="1" bandRow="1"/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3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153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Название проекта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 учащегося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ФИО учителя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Театр в моей жизни»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Салов Макар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Диплом 3 степени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Ленкова Е.Н.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Почему кошки не любят купаться?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Игнатенкова Юлия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сертификат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Пейте дети молоко – будете здоровы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Ревина Оксана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сертификат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1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Собака бывает кусачей… Собака бывает бродячей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Басюл Василиса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сертификат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Кузнецова А.А.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Химия. Реакция и их применение в быту.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Бородавка Артём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сертификат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Гимнастика в моей жизни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Алимова Аделя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сертификат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Пыль вокруг нас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Маслова Алёна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сертификат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Никифорова Н.Г.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1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Использование цифровых ресурсов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Береговая Варвара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сертификат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1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каждой семье свой герой.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Стародубцев Ярослав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сертификат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68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463276"/>
              </p:ext>
            </p:extLst>
          </p:nvPr>
        </p:nvGraphicFramePr>
        <p:xfrm>
          <a:off x="457200" y="620689"/>
          <a:ext cx="8640960" cy="4176463"/>
        </p:xfrm>
        <a:graphic>
          <a:graphicData uri="http://schemas.openxmlformats.org/drawingml/2006/table">
            <a:tbl>
              <a:tblPr firstRow="1" firstCol="1" bandRow="1"/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3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153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5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Почему кусаются комары?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Пурецкий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Илья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сертификат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Чайнова И.В.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Баба Яга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Миронова Алина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сертификат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6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Моя любимая бабушка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Мацола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Елизавета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сертификат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6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Мой город – Нижний Тагил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Скидан Виктория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б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сертификат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Власова Н.В.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Почему морская вода солёная?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Насонов Алексей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сертификат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56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98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064285"/>
            <a:ext cx="8136904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4.Результаты образовательной деятельности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4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641965"/>
              </p:ext>
            </p:extLst>
          </p:nvPr>
        </p:nvGraphicFramePr>
        <p:xfrm>
          <a:off x="395537" y="404670"/>
          <a:ext cx="8424936" cy="6678721"/>
        </p:xfrm>
        <a:graphic>
          <a:graphicData uri="http://schemas.openxmlformats.org/drawingml/2006/table">
            <a:tbl>
              <a:tblPr firstRow="1" firstCol="1" bandRow="1"/>
              <a:tblGrid>
                <a:gridCol w="453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4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0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13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01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65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67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69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69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53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Ф.И.О. учителя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Колич. уч-ся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отличники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хорошисты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"3"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неуспевающие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успеваемость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Копылова Н.И.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Власова Н.В.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б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Чайнова И.В.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Королёва К.В.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56,7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Баканова Г.В.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52,2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Малофеева А.А.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62,1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Кузнецова А.А.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Калекина И.Л.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34,8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Никифорова Н.Г.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Ленкова Е.Н.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73,5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6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Быкова О.Ю.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6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48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064285"/>
            <a:ext cx="8208912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Итоги контрольных работ за 2020 – 2021 учебный год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504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7020"/>
            <a:ext cx="442798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  </a:t>
            </a:r>
          </a:p>
          <a:p>
            <a:pPr algn="ctr"/>
            <a:r>
              <a:rPr lang="ru-RU" sz="4400" dirty="0" smtClean="0"/>
              <a:t> </a:t>
            </a:r>
            <a:endParaRPr lang="ru-RU" sz="3600" b="1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79730" y="273295"/>
            <a:ext cx="8229009" cy="6322470"/>
          </a:xfrm>
        </p:spPr>
        <p:txBody>
          <a:bodyPr>
            <a:normAutofit fontScale="40000" lnSpcReduction="2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Приоритетные направления деятельности  методической работы 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Организация оптимального </a:t>
            </a:r>
            <a:r>
              <a:rPr lang="ru-RU" dirty="0" err="1">
                <a:latin typeface="Times New Roman"/>
                <a:ea typeface="Times New Roman"/>
              </a:rPr>
              <a:t>учебно</a:t>
            </a:r>
            <a:r>
              <a:rPr lang="ru-RU" dirty="0">
                <a:latin typeface="Times New Roman"/>
                <a:ea typeface="Times New Roman"/>
              </a:rPr>
              <a:t> - воспитательного процесса на базе личностно ориентированного подхода с учётом индивидуальных особенностей обучающихся, их интересов, образовательных возможностей, состояния здоровья.</a:t>
            </a:r>
            <a:endParaRPr lang="ru-RU" dirty="0"/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Создание условий, обеспечивающих всестороннее развитие личности обучающихся и повышение профессиональной компетентности педагогов.</a:t>
            </a:r>
            <a:endParaRPr lang="ru-RU" dirty="0"/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Внедрение новых технологий обучения и воспитания.</a:t>
            </a:r>
            <a:endParaRPr lang="ru-RU" dirty="0"/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Переход к новым образовательным стандартам.</a:t>
            </a:r>
            <a:endParaRPr lang="ru-RU" dirty="0"/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Разработка формы учета достижений учащихся по предметам, позволяющей проследить личные успехи и неудачи в усвоении учебного материала в соответствии с динамикой развития учащихся, электронные классные журналы, дневники.</a:t>
            </a:r>
            <a:endParaRPr lang="ru-RU" dirty="0"/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Развитие открытого информационного пространства школы.</a:t>
            </a:r>
            <a:endParaRPr lang="ru-RU" dirty="0"/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 Расширение спектра форм и методов работы, как с одарёнными, так и слабоуспевающими, имеющими проблемы со здоровьем, в том числе, с ограниченными возможностями здоровья.</a:t>
            </a:r>
            <a:endParaRPr lang="ru-RU" dirty="0"/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Пополнение и обогащение традиционной классно-урочной системы активными способами организации учебной, познавательной и развивающей деятельности: конференции, слёты, учебные игры, проекты, фестивали и другие.</a:t>
            </a:r>
            <a:endParaRPr lang="ru-RU" dirty="0"/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Создание условий продуктивного использования ресурса детства в целях получения образования, адекватного творческой индивидуальности личности и её позитивной социализации.</a:t>
            </a:r>
            <a:endParaRPr lang="ru-RU" dirty="0"/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Развитие системы мотивации педагогических и управленческих кадров к профессиональному росту, совершенствование системы дополнительного  образования через предметные МО.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56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897212"/>
              </p:ext>
            </p:extLst>
          </p:nvPr>
        </p:nvGraphicFramePr>
        <p:xfrm>
          <a:off x="251518" y="228762"/>
          <a:ext cx="8640963" cy="6545290"/>
        </p:xfrm>
        <a:graphic>
          <a:graphicData uri="http://schemas.openxmlformats.org/drawingml/2006/table">
            <a:tbl>
              <a:tblPr firstRow="1" firstCol="1" bandRow="1"/>
              <a:tblGrid>
                <a:gridCol w="516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9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12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84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48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369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02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писали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Усво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ение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Качест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238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2/5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13/10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10/10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60/60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18.05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Литературное чтение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20.05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Окружающий мир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238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7/7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14/13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7/8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75/71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Литературное чтение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Окружающий мир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238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6/6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13/14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5/4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100/100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79/83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Литературное чтение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Окружающий мир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238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5/7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6/10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6/2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2/0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89/100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58/89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3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6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Литературное чтение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8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Окружающий мир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3238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б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Русский язык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20.05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5/8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5/5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10/8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2/1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91/95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45/59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3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Математика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4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Литературное чтение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Окружающий мир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3238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Русский язык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5/13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6/5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7/4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2/0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90/100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59/81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3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Математика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76%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5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Литературное чтение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86%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73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Окружающий мир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81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910942"/>
              </p:ext>
            </p:extLst>
          </p:nvPr>
        </p:nvGraphicFramePr>
        <p:xfrm>
          <a:off x="323528" y="1628800"/>
          <a:ext cx="8363272" cy="2690346"/>
        </p:xfrm>
        <a:graphic>
          <a:graphicData uri="http://schemas.openxmlformats.org/drawingml/2006/table">
            <a:tbl>
              <a:tblPr firstRow="1" firstCol="1" bandRow="1"/>
              <a:tblGrid>
                <a:gridCol w="500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9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6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7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8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9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17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54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63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035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88035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Русский язык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.05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6/8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16/14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9/9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70/70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6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Математика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21.05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3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Литературное чтение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18.05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81%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Окружающий мир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б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Русский язык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7/3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13/4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6/18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2/3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92/89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71/25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Математика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21.05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Литературное чтение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18.05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21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Окружающий мир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19.05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9" marR="29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64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060848"/>
            <a:ext cx="828092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Мониторинг «Диагностика стартовых возможностей первоклассников» диагностировал готовность первоклассников к овладению грамотой и математикой на начало учебного года и в конце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309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28092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199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359135"/>
              </p:ext>
            </p:extLst>
          </p:nvPr>
        </p:nvGraphicFramePr>
        <p:xfrm>
          <a:off x="467544" y="1052736"/>
          <a:ext cx="8280920" cy="4176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Документ" r:id="rId3" imgW="6078322" imgH="1580191" progId="Word.Document.12">
                  <p:embed/>
                </p:oleObj>
              </mc:Choice>
              <mc:Fallback>
                <p:oleObj name="Документ" r:id="rId3" imgW="6078322" imgH="15801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052736"/>
                        <a:ext cx="8280920" cy="4176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541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790090"/>
            <a:ext cx="8136904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Предметные недели в начальной школе проводились по следующим предметам: 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1) неделя окружающего мира с 11.10 по 19. 10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2) неделя математики проходила с 15.01 по 23.01   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3) неделя русского языка и литературного чтения с 12.04 по 20.04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4) неделя здорового образа жизни с 10.03 18.03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471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105835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  <a:ea typeface="Times New Roman"/>
              </a:rPr>
              <a:t>П</a:t>
            </a:r>
            <a:r>
              <a:rPr lang="ru-RU" dirty="0" smtClean="0">
                <a:latin typeface="Times New Roman"/>
                <a:ea typeface="Times New Roman"/>
              </a:rPr>
              <a:t>рограмма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b="1" smtClean="0">
                <a:solidFill>
                  <a:srgbClr val="000000"/>
                </a:solidFill>
                <a:latin typeface="Times New Roman"/>
                <a:ea typeface="Times New Roman"/>
              </a:rPr>
              <a:t>нейро</a:t>
            </a:r>
            <a:r>
              <a:rPr lang="ru-RU" b="1">
                <a:solidFill>
                  <a:srgbClr val="000000"/>
                </a:solidFill>
                <a:latin typeface="Times New Roman"/>
                <a:ea typeface="Times New Roman"/>
              </a:rPr>
              <a:t>з</a:t>
            </a:r>
            <a:r>
              <a:rPr lang="ru-RU" b="1" smtClean="0">
                <a:solidFill>
                  <a:srgbClr val="000000"/>
                </a:solidFill>
                <a:latin typeface="Times New Roman"/>
                <a:ea typeface="Times New Roman"/>
              </a:rPr>
              <a:t>арядки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для учеников начальной школы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33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90336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1. Движение  </a:t>
            </a:r>
            <a:endParaRPr lang="ru-RU" sz="16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2. Сенсорная разминка</a:t>
            </a:r>
            <a:endParaRPr lang="ru-RU" sz="16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3. Вестибулярный анализатор</a:t>
            </a:r>
            <a:endParaRPr lang="ru-RU" sz="16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4. Зрительный анализатор .</a:t>
            </a:r>
            <a:endParaRPr lang="ru-RU" sz="16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5. Дыхание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439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107808"/>
              </p:ext>
            </p:extLst>
          </p:nvPr>
        </p:nvGraphicFramePr>
        <p:xfrm>
          <a:off x="539552" y="908719"/>
          <a:ext cx="8208912" cy="4473607"/>
        </p:xfrm>
        <a:graphic>
          <a:graphicData uri="http://schemas.openxmlformats.org/drawingml/2006/table">
            <a:tbl>
              <a:tblPr firstRow="1" firstCol="1" bandRow="1"/>
              <a:tblGrid>
                <a:gridCol w="1854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6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1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1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1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919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День недели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Понедельник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Вторник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Пятница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19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Дыхание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19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Сенсорная разминка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19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Движение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765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Вестибулярный аппарат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(вытянут.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рука)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раст. 30см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19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Зрение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38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22673"/>
            <a:ext cx="8280920" cy="3344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Основные задачи методической работы  на 2021 – 2022 учебный год</a:t>
            </a:r>
            <a:endParaRPr lang="ru-RU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1.Продолжить работу по формированию </a:t>
            </a:r>
            <a:r>
              <a:rPr lang="ru-RU" sz="2000" dirty="0" err="1">
                <a:latin typeface="Times New Roman"/>
                <a:ea typeface="Calibri"/>
                <a:cs typeface="Times New Roman"/>
              </a:rPr>
              <a:t>общеучебных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и исследовательских умений у младших школьников.</a:t>
            </a:r>
            <a:endParaRPr lang="ru-RU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2. Активизировать работу с одарёнными детьми по участию в олимпиадах и конкурсах, используя различные платформы, в том числе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UCHI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.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RU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.</a:t>
            </a:r>
            <a:endParaRPr lang="ru-RU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3. Совершенствовать формы и методы работы со слабоуспевающими детьми, детьми ОВЗ.</a:t>
            </a:r>
            <a:endParaRPr lang="ru-RU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4. Систематически применять на уроках </a:t>
            </a:r>
            <a:r>
              <a:rPr lang="ru-RU" sz="2000" dirty="0" err="1">
                <a:latin typeface="Times New Roman"/>
                <a:ea typeface="Calibri"/>
                <a:cs typeface="Times New Roman"/>
              </a:rPr>
              <a:t>нейрогимнастику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.</a:t>
            </a:r>
            <a:endParaRPr lang="ru-RU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5. Применять мониторинговую систему отслеживания успешности обучения каждого ребёнка, его роста (портфолио</a:t>
            </a:r>
            <a:r>
              <a:rPr lang="ru-RU" sz="2000" smtClean="0">
                <a:latin typeface="Times New Roman"/>
                <a:ea typeface="Calibri"/>
                <a:cs typeface="Times New Roman"/>
              </a:rPr>
              <a:t>). 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848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713" y="2852936"/>
            <a:ext cx="9144000" cy="4005064"/>
          </a:xfrm>
          <a:noFill/>
        </p:spPr>
        <p:txBody>
          <a:bodyPr>
            <a:noAutofit/>
          </a:bodyPr>
          <a:lstStyle/>
          <a:p>
            <a:endParaRPr lang="ru-RU" sz="2000" b="1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0"/>
            <a:ext cx="440870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7000" dirty="0" smtClean="0">
              <a:solidFill>
                <a:srgbClr val="FFCC00"/>
              </a:solidFill>
            </a:endParaRPr>
          </a:p>
          <a:p>
            <a:pPr algn="ctr"/>
            <a:endParaRPr lang="ru-RU" sz="6000" dirty="0" smtClean="0">
              <a:solidFill>
                <a:srgbClr val="FFCC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Методическая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тема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 «Развитие навыка самостоятельной деятельности обучающихся с учетом использования различных форм обучения»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Цель: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повышение эффективности образовательного процесса через организацию самостоятельной деятельности на уроке.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Задачи: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Продолжить работу над совершенствованием методического уровня педагогов в овладении новыми педагогическими технологиями.</a:t>
            </a:r>
            <a:endParaRPr lang="ru-RU" sz="2800" dirty="0">
              <a:latin typeface="Times New Roman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Создать условия для освоения и внедрения адаптированных основных общеобразовательных программ для детей с ОВЗ. </a:t>
            </a:r>
            <a:endParaRPr lang="ru-RU" sz="2800" dirty="0">
              <a:latin typeface="Times New Roman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Продолжить работу по созданию образовательного пространства, способствующего развитию самостоятельной деятельности обучающихся.</a:t>
            </a:r>
            <a:endParaRPr lang="ru-RU" sz="2800" dirty="0">
              <a:latin typeface="Times New Roman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Повысить уровень качества знаний обучающихся за счёт освоения современных педагогических технологий, способствующих развитию личности каждого ребенка.</a:t>
            </a:r>
            <a:endParaRPr lang="ru-RU" sz="2800" dirty="0">
              <a:latin typeface="Times New Roman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Совершенствовать методы и приёмы работы со слабоуспевающими учениками.</a:t>
            </a:r>
            <a:endParaRPr lang="ru-RU" sz="2800" dirty="0">
              <a:latin typeface="Times New Roman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Активизировать работу с одаренными детьми по участию в олимпиадах и конкурсах всероссийского международного значения.</a:t>
            </a:r>
            <a:endParaRPr lang="ru-RU" sz="2800" dirty="0">
              <a:latin typeface="Times New Roman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Организовать работу по реализации Программы развития «Открытая школа» на 2020-2021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уч.год</a:t>
            </a:r>
            <a:endParaRPr lang="ru-RU" sz="2800" dirty="0">
              <a:latin typeface="Times New Roman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Создать условия для успешной адаптации пятиклассников. Обеспечить постепенный и успешный переход из начальной школы в основную в условиях ФГОС.</a:t>
            </a:r>
            <a:endParaRPr lang="ru-RU" sz="2800" dirty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52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60848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4000" b="1" dirty="0">
                <a:latin typeface="Times New Roman"/>
                <a:ea typeface="Times New Roman"/>
                <a:cs typeface="Times New Roman"/>
              </a:rPr>
              <a:t>Организационная работа методического </a:t>
            </a:r>
            <a:r>
              <a:rPr lang="ru-RU" sz="4000" b="1" dirty="0" smtClean="0">
                <a:latin typeface="Times New Roman"/>
                <a:ea typeface="Times New Roman"/>
                <a:cs typeface="Times New Roman"/>
              </a:rPr>
              <a:t>объединения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4000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186629"/>
              </p:ext>
            </p:extLst>
          </p:nvPr>
        </p:nvGraphicFramePr>
        <p:xfrm>
          <a:off x="457200" y="1600200"/>
          <a:ext cx="8229600" cy="462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ФИО учителя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категория,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 присвоения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Пед. стаж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Баканова Г.В.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Высшее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Высшая, 2019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 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Быкова О.Ю.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Высшее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Первая, 2019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Власова Н.В.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 – спец.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Первая, 2021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Калекина И.Л.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 – спец.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Высшая, 2018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Копылова Н.И.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Высшее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" algn="l"/>
                          <a:tab pos="598805" algn="ctr"/>
                        </a:tabLst>
                      </a:pPr>
                      <a:r>
                        <a:rPr lang="ru-RU" sz="1200" kern="150">
                          <a:effectLst/>
                          <a:latin typeface="Times New Roman"/>
                          <a:ea typeface="Andale Sans UI"/>
                          <a:cs typeface="Times New Roman"/>
                        </a:rPr>
                        <a:t>	Высшая, 2019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50">
                          <a:effectLst/>
                          <a:latin typeface="Times New Roman"/>
                          <a:ea typeface="Andale Sans UI"/>
                          <a:cs typeface="Times New Roman"/>
                        </a:rPr>
                        <a:t>39 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Королёва К.В.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Высшее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Первая, 2016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Кузнецова А.А.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Высшее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Первая, 2019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Ленкова Е.Н.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Высшее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Первая. 2018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 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Малофеева А.А.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Ср. – спец.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соответствие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Никифорова Н.Г.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Высшее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Первая, 2019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 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Чайнова И.В.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Высшее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Высшая, 2021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 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9475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Методическая работа 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873009"/>
              </p:ext>
            </p:extLst>
          </p:nvPr>
        </p:nvGraphicFramePr>
        <p:xfrm>
          <a:off x="467544" y="980728"/>
          <a:ext cx="8254588" cy="5418301"/>
        </p:xfrm>
        <a:graphic>
          <a:graphicData uri="http://schemas.openxmlformats.org/drawingml/2006/table">
            <a:tbl>
              <a:tblPr firstRow="1" firstCol="1" bandRow="1"/>
              <a:tblGrid>
                <a:gridCol w="464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1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1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15000"/>
                        </a:lnSpc>
                        <a:spcAft>
                          <a:spcPts val="690"/>
                        </a:spcAft>
                        <a:tabLst>
                          <a:tab pos="408940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Организационное заседание. Подготовка к новому учебному году.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28.08.2020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Принцип преемственности начального и основного уровней  обучения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28.10.2020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8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Использование ИКТ технологий в деятельности учителя начальных классов для повышения эффективности урока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28.01.2021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8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«Технологии учебной деятельности, создающие ситуацию успеха для учащегося».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19.03.2021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8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Результаты деятельности педагогического коллектива начальной школы по совершенствованию образовательного процесса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21.05.2021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46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4800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299483"/>
              </p:ext>
            </p:extLst>
          </p:nvPr>
        </p:nvGraphicFramePr>
        <p:xfrm>
          <a:off x="611560" y="274639"/>
          <a:ext cx="8363273" cy="6297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9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7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ФИО учителя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Название курсов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дата прохождения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Баканова Г.В.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«Развитие социальных компетенций у детей с ОВЗ»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7.11.2020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Быкова О.Ю.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"Развитие цифровой грамотности педагогов. Современные формы оценивания в цифровой школе"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«Развитие социальных компетенций у детей с ОВЗ»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30.09.2020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7.11.2020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Власова Н.В.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«Профилактика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коронавируса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гриппа и других острых респираторных вирусных инфекций в общеобразовательных учреждениях»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«Развитие социальных компетенций у детей с ОВЗ»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16.12.2020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7.11.2020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Калекина И.Л.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«Развитие социальных компетенций у детей с ОВЗ»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7.11.2020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Копылова Н.И.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«Развитие социальных компетенций у детей с ОВЗ»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7.11.2020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Королёва К.В.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Кузнецова А.А.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"Развитие цифровой грамотности педагогов. Современные формы оценивания в цифровой школе",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30.09.2020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Ленкова Е.Н.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«Развитие социальных компетенций у детей с ОВЗ»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7.11.2020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Малофеева А.А.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"Конвенция о правах ребенка и права ребенка",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12.2020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Никифорова Н.Г.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Цифровая грамотность: базовый курс по развитию компетенции XXI века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«Развитие социальных компетенций у детей с ОВЗ»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31.12.2020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7.11.2020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91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Чайнова И.В.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"Развитие цифровой грамотности педагогов. Современные формы оценивания в цифровой школе"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«Развитие социальных компетенций у детей с ОВЗ»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30.09.2020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7.11.2020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16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780"/>
            <a:ext cx="8229600" cy="6833220"/>
          </a:xfrm>
        </p:spPr>
        <p:txBody>
          <a:bodyPr>
            <a:noAutofit/>
          </a:bodyPr>
          <a:lstStyle/>
          <a:p>
            <a:endParaRPr lang="ru-RU" sz="2100" b="1" dirty="0" smtClean="0">
              <a:latin typeface="Segoe Print" panose="02000600000000000000" pitchFamily="2" charset="0"/>
            </a:endParaRPr>
          </a:p>
          <a:p>
            <a:r>
              <a:rPr lang="ru-RU" sz="2100" b="1" dirty="0" smtClean="0">
                <a:latin typeface="Segoe Print" panose="02000600000000000000" pitchFamily="2" charset="0"/>
              </a:rPr>
              <a:t>Самообразование</a:t>
            </a:r>
          </a:p>
          <a:p>
            <a:endParaRPr lang="ru-RU" sz="2100" b="1" dirty="0">
              <a:latin typeface="Segoe Print" panose="02000600000000000000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8301608" cy="6828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864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Участие в дистанционных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олимпиадах, конкурсах, марафонах на платформе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UCHI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RU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61704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47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492302"/>
              </p:ext>
            </p:extLst>
          </p:nvPr>
        </p:nvGraphicFramePr>
        <p:xfrm>
          <a:off x="457200" y="333380"/>
          <a:ext cx="8229600" cy="6335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8738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Марафон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3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4965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Копылова Н.И.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Власова Н.В.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Чайнова И.В.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Королёва К.В.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Баканова Г.В.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Малофеева А.А.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Кузнецова А.А.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Калекина И.Л.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Никифорова Н.Г.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Ленкова Е.Н.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Быкова Е.Н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4965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Тайны Египта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4965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Покорение Рима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4965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Путешествие в Индию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1449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4965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Затерянная  Атлантида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1274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4965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Сказочная  Лапландия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4965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Остров сокровищ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4965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Цветущие Гавайи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7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4965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Мистические бермуды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7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4965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Рыцарский турнир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7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4965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Навстречу космосу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7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4965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Воздушное королевство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04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1908</Words>
  <Application>Microsoft Office PowerPoint</Application>
  <PresentationFormat>Экран (4:3)</PresentationFormat>
  <Paragraphs>934</Paragraphs>
  <Slides>29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Andale Sans UI</vt:lpstr>
      <vt:lpstr>Arial</vt:lpstr>
      <vt:lpstr>Calibri</vt:lpstr>
      <vt:lpstr>Segoe Print</vt:lpstr>
      <vt:lpstr>Times New Roman</vt:lpstr>
      <vt:lpstr>Тема Office</vt:lpstr>
      <vt:lpstr>Документ</vt:lpstr>
      <vt:lpstr>Анализ методической работы учителей начальных классов за 2020- 2021 учебный год</vt:lpstr>
      <vt:lpstr>Презентация PowerPoint</vt:lpstr>
      <vt:lpstr>Презентация PowerPoint</vt:lpstr>
      <vt:lpstr>Организационная работа методического объединения </vt:lpstr>
      <vt:lpstr>Презентация PowerPoint</vt:lpstr>
      <vt:lpstr>Презентация PowerPoint</vt:lpstr>
      <vt:lpstr>Презентация PowerPoint</vt:lpstr>
      <vt:lpstr>Участие в дистанционных олимпиадах, конкурсах, марафонах на платформе UCHI.RU.  </vt:lpstr>
      <vt:lpstr>Презентация PowerPoint</vt:lpstr>
      <vt:lpstr>Презентация PowerPoint</vt:lpstr>
      <vt:lpstr>ИГРЫ</vt:lpstr>
      <vt:lpstr>Презентация PowerPoint</vt:lpstr>
      <vt:lpstr>Результативность участия в предметных олимпиадах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Шандра</dc:creator>
  <cp:lastModifiedBy>Andrussevich</cp:lastModifiedBy>
  <cp:revision>37</cp:revision>
  <dcterms:created xsi:type="dcterms:W3CDTF">2019-09-22T09:42:44Z</dcterms:created>
  <dcterms:modified xsi:type="dcterms:W3CDTF">2021-11-11T11:09:17Z</dcterms:modified>
</cp:coreProperties>
</file>