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63" r:id="rId3"/>
    <p:sldId id="256" r:id="rId4"/>
    <p:sldId id="264" r:id="rId5"/>
    <p:sldId id="265" r:id="rId6"/>
    <p:sldId id="266" r:id="rId7"/>
    <p:sldId id="275" r:id="rId8"/>
    <p:sldId id="267" r:id="rId9"/>
    <p:sldId id="258" r:id="rId10"/>
    <p:sldId id="268" r:id="rId11"/>
    <p:sldId id="269" r:id="rId12"/>
    <p:sldId id="270" r:id="rId13"/>
    <p:sldId id="261" r:id="rId14"/>
    <p:sldId id="271" r:id="rId15"/>
    <p:sldId id="272" r:id="rId16"/>
    <p:sldId id="273" r:id="rId17"/>
    <p:sldId id="259" r:id="rId18"/>
    <p:sldId id="274" r:id="rId19"/>
    <p:sldId id="257" r:id="rId20"/>
    <p:sldId id="26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fsd.multiurok.ru/html/2017/07/03/s_595a069b1b1b9/656525_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41546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18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833" y="138113"/>
            <a:ext cx="10066867" cy="1320800"/>
          </a:xfrm>
        </p:spPr>
        <p:txBody>
          <a:bodyPr>
            <a:normAutofit/>
          </a:bodyPr>
          <a:lstStyle/>
          <a:p>
            <a:r>
              <a:rPr lang="ru-RU" b="1" dirty="0"/>
              <a:t>Наставничество как форма </a:t>
            </a:r>
            <a:r>
              <a:rPr lang="ru-RU" b="1" dirty="0" smtClean="0"/>
              <a:t>научной деятельности (по </a:t>
            </a:r>
            <a:r>
              <a:rPr lang="ru-RU" b="1" dirty="0"/>
              <a:t>модели педагог – ученик)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175" y="1357313"/>
            <a:ext cx="9915525" cy="5343525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</a:rPr>
              <a:t>Цель работы: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rgbClr val="C00000"/>
                </a:solidFill>
              </a:rPr>
              <a:t>количественный </a:t>
            </a:r>
            <a:r>
              <a:rPr lang="ru-RU" b="1" dirty="0">
                <a:solidFill>
                  <a:srgbClr val="C00000"/>
                </a:solidFill>
              </a:rPr>
              <a:t>и качественный рост успешно реализованных образовательных и творческих проектов;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rgbClr val="C00000"/>
                </a:solidFill>
              </a:rPr>
              <a:t>повышение уровня </a:t>
            </a:r>
            <a:r>
              <a:rPr lang="ru-RU" b="1" dirty="0" err="1">
                <a:solidFill>
                  <a:srgbClr val="C00000"/>
                </a:solidFill>
              </a:rPr>
              <a:t>сформированности</a:t>
            </a:r>
            <a:r>
              <a:rPr lang="ru-RU" b="1" dirty="0">
                <a:solidFill>
                  <a:srgbClr val="C00000"/>
                </a:solidFill>
              </a:rPr>
              <a:t> ценностных и жизненных позиций и ориентиров;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rgbClr val="C00000"/>
                </a:solidFill>
              </a:rPr>
              <a:t>формирование осознанной позиции, необходимой для выбора образовательной траектории и будущей профессиональной реализации.</a:t>
            </a:r>
          </a:p>
          <a:p>
            <a:endParaRPr lang="ru-RU" dirty="0" smtClean="0"/>
          </a:p>
          <a:p>
            <a:r>
              <a:rPr lang="ru-RU" sz="2400" b="1" dirty="0" smtClean="0">
                <a:solidFill>
                  <a:srgbClr val="0070C0"/>
                </a:solidFill>
              </a:rPr>
              <a:t>КУКУШКИНА ВИКТОРИЯ, СТАРЖИНСКАЯ ВАСИЛИСА, ФЕДУЛОВА ДАРЬЯ</a:t>
            </a:r>
            <a:r>
              <a:rPr lang="ru-RU" sz="2400" dirty="0" smtClean="0">
                <a:solidFill>
                  <a:srgbClr val="0070C0"/>
                </a:solidFill>
              </a:rPr>
              <a:t>, обучающиеся 7-б класса, финалисты </a:t>
            </a:r>
            <a:r>
              <a:rPr lang="ru-RU" sz="2400" dirty="0">
                <a:solidFill>
                  <a:srgbClr val="0070C0"/>
                </a:solidFill>
              </a:rPr>
              <a:t>V муниципальной конференция проектно-исследовательских работ обучающихся «Мы -будущее России!» </a:t>
            </a:r>
            <a:r>
              <a:rPr lang="ru-RU" sz="2400" dirty="0" smtClean="0">
                <a:solidFill>
                  <a:srgbClr val="0070C0"/>
                </a:solidFill>
              </a:rPr>
              <a:t>(руководитель </a:t>
            </a:r>
            <a:r>
              <a:rPr lang="ru-RU" sz="2400" b="1" dirty="0" smtClean="0">
                <a:solidFill>
                  <a:srgbClr val="0070C0"/>
                </a:solidFill>
              </a:rPr>
              <a:t>ДЬЯКОНОВА ГАЛИНА ИВАНОВНА)</a:t>
            </a:r>
            <a:endParaRPr lang="ru-RU" sz="2400" b="1" dirty="0">
              <a:solidFill>
                <a:srgbClr val="0070C0"/>
              </a:solidFill>
            </a:endParaRPr>
          </a:p>
          <a:p>
            <a:r>
              <a:rPr lang="ru-RU" sz="2400" b="1" dirty="0">
                <a:solidFill>
                  <a:srgbClr val="0070C0"/>
                </a:solidFill>
              </a:rPr>
              <a:t>РЕВИНА ОКСАНА</a:t>
            </a:r>
            <a:r>
              <a:rPr lang="ru-RU" sz="2400" dirty="0">
                <a:solidFill>
                  <a:srgbClr val="0070C0"/>
                </a:solidFill>
              </a:rPr>
              <a:t>, обучающаяся 5-а Финалист V муниципальной конференция проектно-исследовательских работ обучающихся «Мы -будущее России</a:t>
            </a:r>
            <a:r>
              <a:rPr lang="ru-RU" sz="2400" dirty="0" smtClean="0">
                <a:solidFill>
                  <a:srgbClr val="0070C0"/>
                </a:solidFill>
              </a:rPr>
              <a:t>!» (руководитель </a:t>
            </a:r>
            <a:r>
              <a:rPr lang="ru-RU" sz="2400" b="1" dirty="0" smtClean="0">
                <a:solidFill>
                  <a:srgbClr val="0070C0"/>
                </a:solidFill>
              </a:rPr>
              <a:t>АНАНЬИНА АНАСТАСИЯ СЕРГЕЕВНА)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03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024" y="257175"/>
            <a:ext cx="10201275" cy="631507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200" b="1" dirty="0">
                <a:solidFill>
                  <a:srgbClr val="0070C0"/>
                </a:solidFill>
              </a:rPr>
              <a:t>СУОМАЛАЙНЕН ДМИТРИЙ</a:t>
            </a:r>
            <a:r>
              <a:rPr lang="ru-RU" sz="2200" dirty="0">
                <a:solidFill>
                  <a:srgbClr val="0070C0"/>
                </a:solidFill>
              </a:rPr>
              <a:t>, обучающийся 11 класса Финалист </a:t>
            </a:r>
            <a:r>
              <a:rPr lang="ru-RU" sz="2200" dirty="0" smtClean="0">
                <a:solidFill>
                  <a:srgbClr val="0070C0"/>
                </a:solidFill>
              </a:rPr>
              <a:t>Научно-исследовательской конференции </a:t>
            </a:r>
            <a:r>
              <a:rPr lang="ru-RU" sz="2200" dirty="0">
                <a:solidFill>
                  <a:srgbClr val="0070C0"/>
                </a:solidFill>
              </a:rPr>
              <a:t>"Литература. Читатель. Время"  в рамках регионального этапа Всероссийского конкурса науч.-</a:t>
            </a:r>
            <a:r>
              <a:rPr lang="ru-RU" sz="2200" dirty="0" err="1">
                <a:solidFill>
                  <a:srgbClr val="0070C0"/>
                </a:solidFill>
              </a:rPr>
              <a:t>иссл</a:t>
            </a:r>
            <a:r>
              <a:rPr lang="ru-RU" sz="2200" dirty="0">
                <a:solidFill>
                  <a:srgbClr val="0070C0"/>
                </a:solidFill>
              </a:rPr>
              <a:t>. работ имени </a:t>
            </a:r>
            <a:r>
              <a:rPr lang="ru-RU" sz="2200" dirty="0" err="1">
                <a:solidFill>
                  <a:srgbClr val="0070C0"/>
                </a:solidFill>
              </a:rPr>
              <a:t>Д.И.Менделеева</a:t>
            </a:r>
            <a:r>
              <a:rPr lang="ru-RU" sz="2200" dirty="0">
                <a:solidFill>
                  <a:srgbClr val="0070C0"/>
                </a:solidFill>
              </a:rPr>
              <a:t>. </a:t>
            </a:r>
            <a:r>
              <a:rPr lang="ru-RU" sz="2200" dirty="0" smtClean="0">
                <a:solidFill>
                  <a:srgbClr val="0070C0"/>
                </a:solidFill>
              </a:rPr>
              <a:t>(руководитель </a:t>
            </a:r>
            <a:r>
              <a:rPr lang="ru-RU" sz="2200" b="1" dirty="0" smtClean="0">
                <a:solidFill>
                  <a:srgbClr val="0070C0"/>
                </a:solidFill>
              </a:rPr>
              <a:t>Ананьина А.С.)</a:t>
            </a:r>
          </a:p>
          <a:p>
            <a:pPr>
              <a:spcBef>
                <a:spcPts val="0"/>
              </a:spcBef>
            </a:pPr>
            <a:r>
              <a:rPr lang="ru-RU" sz="2200" b="1" dirty="0">
                <a:solidFill>
                  <a:srgbClr val="0070C0"/>
                </a:solidFill>
              </a:rPr>
              <a:t>ПЕСОЦКАЯ ДАРЬЯ, КУКУШКИНА ВИКТОРИЯ, СТАРЖИНСКАЯ </a:t>
            </a:r>
            <a:r>
              <a:rPr lang="ru-RU" sz="2200" b="1" dirty="0" smtClean="0">
                <a:solidFill>
                  <a:srgbClr val="0070C0"/>
                </a:solidFill>
              </a:rPr>
              <a:t>ВАСИЛИСА</a:t>
            </a:r>
            <a:r>
              <a:rPr lang="ru-RU" sz="2200" dirty="0" smtClean="0">
                <a:solidFill>
                  <a:srgbClr val="0070C0"/>
                </a:solidFill>
              </a:rPr>
              <a:t>, </a:t>
            </a:r>
            <a:r>
              <a:rPr lang="ru-RU" sz="2200" dirty="0">
                <a:solidFill>
                  <a:srgbClr val="0070C0"/>
                </a:solidFill>
              </a:rPr>
              <a:t>обучающиеся </a:t>
            </a:r>
            <a:r>
              <a:rPr lang="ru-RU" sz="2200" dirty="0" smtClean="0">
                <a:solidFill>
                  <a:srgbClr val="0070C0"/>
                </a:solidFill>
              </a:rPr>
              <a:t>7-б класса, Победители </a:t>
            </a:r>
            <a:r>
              <a:rPr lang="ru-RU" sz="2200" dirty="0">
                <a:solidFill>
                  <a:srgbClr val="0070C0"/>
                </a:solidFill>
              </a:rPr>
              <a:t>Всероссийского конкурса "Детские исследовательские конкурсы и проекты</a:t>
            </a:r>
            <a:r>
              <a:rPr lang="ru-RU" sz="2200" dirty="0" smtClean="0">
                <a:solidFill>
                  <a:srgbClr val="0070C0"/>
                </a:solidFill>
              </a:rPr>
              <a:t>" (руководитель </a:t>
            </a:r>
            <a:r>
              <a:rPr lang="ru-RU" sz="2200" b="1" dirty="0">
                <a:solidFill>
                  <a:srgbClr val="0070C0"/>
                </a:solidFill>
              </a:rPr>
              <a:t>Дьяконова Г.И</a:t>
            </a:r>
            <a:r>
              <a:rPr lang="ru-RU" sz="2200" b="1" dirty="0" smtClean="0">
                <a:solidFill>
                  <a:srgbClr val="0070C0"/>
                </a:solidFill>
              </a:rPr>
              <a:t>.)</a:t>
            </a:r>
            <a:endParaRPr lang="ru-RU" sz="2200" b="1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</a:pPr>
            <a:r>
              <a:rPr lang="ru-RU" sz="2200" b="1" dirty="0">
                <a:solidFill>
                  <a:srgbClr val="0070C0"/>
                </a:solidFill>
              </a:rPr>
              <a:t>ФЕДУЛОВА </a:t>
            </a:r>
            <a:r>
              <a:rPr lang="ru-RU" sz="2200" b="1" dirty="0" smtClean="0">
                <a:solidFill>
                  <a:srgbClr val="0070C0"/>
                </a:solidFill>
              </a:rPr>
              <a:t>ДАРЬЯ</a:t>
            </a:r>
            <a:r>
              <a:rPr lang="ru-RU" sz="2200" dirty="0" smtClean="0">
                <a:solidFill>
                  <a:srgbClr val="0070C0"/>
                </a:solidFill>
              </a:rPr>
              <a:t>, обучающаяся 7-б класса, </a:t>
            </a:r>
            <a:r>
              <a:rPr lang="ru-RU" sz="2200" dirty="0">
                <a:solidFill>
                  <a:srgbClr val="0070C0"/>
                </a:solidFill>
              </a:rPr>
              <a:t>участник </a:t>
            </a:r>
            <a:r>
              <a:rPr lang="ru-RU" sz="2200" dirty="0" smtClean="0">
                <a:solidFill>
                  <a:srgbClr val="0070C0"/>
                </a:solidFill>
              </a:rPr>
              <a:t>Регионального этапа </a:t>
            </a:r>
            <a:r>
              <a:rPr lang="ru-RU" sz="2200" dirty="0">
                <a:solidFill>
                  <a:srgbClr val="0070C0"/>
                </a:solidFill>
              </a:rPr>
              <a:t>областного конкурса юных экскурсоводов среди обучающихся общеобразовательных </a:t>
            </a:r>
            <a:r>
              <a:rPr lang="ru-RU" sz="2200" dirty="0" smtClean="0">
                <a:solidFill>
                  <a:srgbClr val="0070C0"/>
                </a:solidFill>
              </a:rPr>
              <a:t>учреждений </a:t>
            </a:r>
            <a:r>
              <a:rPr lang="ru-RU" sz="2200" dirty="0">
                <a:solidFill>
                  <a:srgbClr val="0070C0"/>
                </a:solidFill>
              </a:rPr>
              <a:t>(руководитель </a:t>
            </a:r>
            <a:r>
              <a:rPr lang="ru-RU" sz="2200" b="1" dirty="0">
                <a:solidFill>
                  <a:srgbClr val="0070C0"/>
                </a:solidFill>
              </a:rPr>
              <a:t>Дьяконова Г.И</a:t>
            </a:r>
            <a:r>
              <a:rPr lang="ru-RU" sz="2200" b="1" dirty="0" smtClean="0">
                <a:solidFill>
                  <a:srgbClr val="0070C0"/>
                </a:solidFill>
              </a:rPr>
              <a:t>.)</a:t>
            </a:r>
            <a:endParaRPr lang="ru-RU" sz="2200" b="1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</a:pPr>
            <a:r>
              <a:rPr lang="ru-RU" sz="2200" b="1" dirty="0">
                <a:solidFill>
                  <a:srgbClr val="0070C0"/>
                </a:solidFill>
              </a:rPr>
              <a:t>РАЗИ ДАНИЭЛЬ </a:t>
            </a:r>
            <a:r>
              <a:rPr lang="ru-RU" sz="2200" dirty="0" smtClean="0">
                <a:solidFill>
                  <a:srgbClr val="0070C0"/>
                </a:solidFill>
              </a:rPr>
              <a:t>6-б</a:t>
            </a:r>
            <a:r>
              <a:rPr lang="ru-RU" sz="2200" b="1" dirty="0" smtClean="0">
                <a:solidFill>
                  <a:srgbClr val="0070C0"/>
                </a:solidFill>
              </a:rPr>
              <a:t>, </a:t>
            </a:r>
            <a:r>
              <a:rPr lang="ru-RU" sz="2200" b="1" dirty="0">
                <a:solidFill>
                  <a:srgbClr val="0070C0"/>
                </a:solidFill>
              </a:rPr>
              <a:t>КУЗНЕЦОВ АЛЕКСЕЙ </a:t>
            </a:r>
            <a:r>
              <a:rPr lang="ru-RU" sz="2200" dirty="0">
                <a:solidFill>
                  <a:srgbClr val="0070C0"/>
                </a:solidFill>
              </a:rPr>
              <a:t>4-Б</a:t>
            </a:r>
            <a:r>
              <a:rPr lang="ru-RU" sz="2200" b="1" dirty="0">
                <a:solidFill>
                  <a:srgbClr val="0070C0"/>
                </a:solidFill>
              </a:rPr>
              <a:t>, КАРАМАНОВ МИХАИЛ </a:t>
            </a:r>
            <a:r>
              <a:rPr lang="ru-RU" sz="2200" dirty="0" smtClean="0">
                <a:solidFill>
                  <a:srgbClr val="0070C0"/>
                </a:solidFill>
              </a:rPr>
              <a:t>6-б,</a:t>
            </a:r>
            <a:r>
              <a:rPr lang="ru-RU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>
                <a:solidFill>
                  <a:srgbClr val="0070C0"/>
                </a:solidFill>
              </a:rPr>
              <a:t>МАВРИН </a:t>
            </a:r>
            <a:r>
              <a:rPr lang="ru-RU" sz="2200" b="1" dirty="0" smtClean="0">
                <a:solidFill>
                  <a:srgbClr val="0070C0"/>
                </a:solidFill>
              </a:rPr>
              <a:t>АРСЕНИЙ </a:t>
            </a:r>
            <a:r>
              <a:rPr lang="ru-RU" sz="2200" dirty="0" smtClean="0">
                <a:solidFill>
                  <a:srgbClr val="0070C0"/>
                </a:solidFill>
              </a:rPr>
              <a:t>4-б</a:t>
            </a:r>
            <a:r>
              <a:rPr lang="ru-RU" sz="2200" b="1" dirty="0" smtClean="0">
                <a:solidFill>
                  <a:srgbClr val="0070C0"/>
                </a:solidFill>
              </a:rPr>
              <a:t>, ДРОЗДОВ МАКСИМ </a:t>
            </a:r>
            <a:r>
              <a:rPr lang="ru-RU" sz="2200" dirty="0" smtClean="0">
                <a:solidFill>
                  <a:srgbClr val="0070C0"/>
                </a:solidFill>
              </a:rPr>
              <a:t>5-а, Участники  </a:t>
            </a:r>
            <a:r>
              <a:rPr lang="ru-RU" sz="2200" dirty="0">
                <a:solidFill>
                  <a:srgbClr val="0070C0"/>
                </a:solidFill>
              </a:rPr>
              <a:t>I </a:t>
            </a:r>
            <a:r>
              <a:rPr lang="ru-RU" sz="2200" dirty="0" smtClean="0">
                <a:solidFill>
                  <a:srgbClr val="0070C0"/>
                </a:solidFill>
              </a:rPr>
              <a:t>региональной олимпиады </a:t>
            </a:r>
            <a:r>
              <a:rPr lang="ru-RU" sz="2200" dirty="0">
                <a:solidFill>
                  <a:srgbClr val="0070C0"/>
                </a:solidFill>
              </a:rPr>
              <a:t>по английскому </a:t>
            </a:r>
            <a:r>
              <a:rPr lang="ru-RU" sz="2200" dirty="0" smtClean="0">
                <a:solidFill>
                  <a:srgbClr val="0070C0"/>
                </a:solidFill>
              </a:rPr>
              <a:t>языку </a:t>
            </a:r>
            <a:r>
              <a:rPr lang="ru-RU" sz="2200" dirty="0">
                <a:solidFill>
                  <a:srgbClr val="0070C0"/>
                </a:solidFill>
              </a:rPr>
              <a:t>в формате международных экзаменов </a:t>
            </a:r>
            <a:r>
              <a:rPr lang="ru-RU" sz="2200" dirty="0" smtClean="0">
                <a:solidFill>
                  <a:srgbClr val="0070C0"/>
                </a:solidFill>
              </a:rPr>
              <a:t>(руководитель </a:t>
            </a:r>
            <a:r>
              <a:rPr lang="ru-RU" sz="2200" b="1" dirty="0" err="1" smtClean="0">
                <a:solidFill>
                  <a:srgbClr val="0070C0"/>
                </a:solidFill>
              </a:rPr>
              <a:t>Мысливая</a:t>
            </a:r>
            <a:r>
              <a:rPr lang="ru-RU" sz="2200" b="1" dirty="0" smtClean="0">
                <a:solidFill>
                  <a:srgbClr val="0070C0"/>
                </a:solidFill>
              </a:rPr>
              <a:t> Ольга Владимировна)</a:t>
            </a:r>
            <a:endParaRPr lang="ru-RU" sz="2200" b="1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</a:pPr>
            <a:r>
              <a:rPr lang="ru-RU" sz="2200" b="1" dirty="0">
                <a:solidFill>
                  <a:srgbClr val="0070C0"/>
                </a:solidFill>
              </a:rPr>
              <a:t>ТОЛЧЕНОВ НИКИТА </a:t>
            </a:r>
            <a:r>
              <a:rPr lang="ru-RU" sz="2200" dirty="0">
                <a:solidFill>
                  <a:srgbClr val="0070C0"/>
                </a:solidFill>
              </a:rPr>
              <a:t>6-Б, </a:t>
            </a:r>
            <a:r>
              <a:rPr lang="ru-RU" sz="2200" b="1" dirty="0">
                <a:solidFill>
                  <a:srgbClr val="0070C0"/>
                </a:solidFill>
              </a:rPr>
              <a:t>ТУРМАНКИНА АННА </a:t>
            </a:r>
            <a:r>
              <a:rPr lang="ru-RU" sz="2200" dirty="0">
                <a:solidFill>
                  <a:srgbClr val="0070C0"/>
                </a:solidFill>
              </a:rPr>
              <a:t>6-Б, </a:t>
            </a:r>
            <a:r>
              <a:rPr lang="ru-RU" sz="2200" b="1" dirty="0">
                <a:solidFill>
                  <a:srgbClr val="0070C0"/>
                </a:solidFill>
              </a:rPr>
              <a:t>ТИБАНОВ АРТЕМ </a:t>
            </a:r>
            <a:r>
              <a:rPr lang="ru-RU" sz="2200" dirty="0">
                <a:solidFill>
                  <a:srgbClr val="0070C0"/>
                </a:solidFill>
              </a:rPr>
              <a:t>6-а </a:t>
            </a:r>
            <a:r>
              <a:rPr lang="ru-RU" sz="2200" dirty="0" smtClean="0">
                <a:solidFill>
                  <a:srgbClr val="0070C0"/>
                </a:solidFill>
              </a:rPr>
              <a:t>Участники </a:t>
            </a:r>
            <a:r>
              <a:rPr lang="ru-RU" sz="2200" dirty="0">
                <a:solidFill>
                  <a:srgbClr val="0070C0"/>
                </a:solidFill>
              </a:rPr>
              <a:t>регионального конкурса </a:t>
            </a:r>
            <a:r>
              <a:rPr lang="ru-RU" sz="2200" dirty="0" smtClean="0">
                <a:solidFill>
                  <a:srgbClr val="0070C0"/>
                </a:solidFill>
              </a:rPr>
              <a:t>юных </a:t>
            </a:r>
            <a:r>
              <a:rPr lang="ru-RU" sz="2200" dirty="0">
                <a:solidFill>
                  <a:srgbClr val="0070C0"/>
                </a:solidFill>
              </a:rPr>
              <a:t>журналистов для детей с ОВЗ «Этот разноцветный мир» </a:t>
            </a:r>
            <a:r>
              <a:rPr lang="ru-RU" sz="2200" dirty="0" smtClean="0">
                <a:solidFill>
                  <a:srgbClr val="0070C0"/>
                </a:solidFill>
              </a:rPr>
              <a:t>(руководитель </a:t>
            </a:r>
            <a:r>
              <a:rPr lang="ru-RU" sz="2200" b="1" dirty="0" smtClean="0">
                <a:solidFill>
                  <a:srgbClr val="0070C0"/>
                </a:solidFill>
              </a:rPr>
              <a:t>Дьяконова Галина Ивановна</a:t>
            </a:r>
            <a:r>
              <a:rPr lang="ru-RU" sz="2200" dirty="0" smtClean="0">
                <a:solidFill>
                  <a:srgbClr val="0070C0"/>
                </a:solidFill>
              </a:rPr>
              <a:t>)</a:t>
            </a:r>
            <a:endParaRPr lang="ru-RU" sz="2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40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036" y="138111"/>
            <a:ext cx="6719889" cy="671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35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" y="128588"/>
            <a:ext cx="9102552" cy="1801812"/>
          </a:xfrm>
        </p:spPr>
        <p:txBody>
          <a:bodyPr>
            <a:normAutofit/>
          </a:bodyPr>
          <a:lstStyle/>
          <a:p>
            <a:r>
              <a:rPr lang="ru-RU" b="1" dirty="0"/>
              <a:t>Наставничество как форма работы </a:t>
            </a:r>
            <a:r>
              <a:rPr lang="ru-RU" b="1" dirty="0" smtClean="0"/>
              <a:t>кадетами </a:t>
            </a:r>
            <a:r>
              <a:rPr lang="ru-RU" b="1" dirty="0"/>
              <a:t>(по модели педагог – ученик)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037" y="1528762"/>
            <a:ext cx="10158413" cy="5329237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rgbClr val="C00000"/>
                </a:solidFill>
              </a:rPr>
              <a:t>Цель работы: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rgbClr val="C00000"/>
                </a:solidFill>
              </a:rPr>
              <a:t>создание благоприятных условий для всестороннего </a:t>
            </a:r>
            <a:r>
              <a:rPr lang="ru-RU" dirty="0" smtClean="0">
                <a:solidFill>
                  <a:srgbClr val="C00000"/>
                </a:solidFill>
              </a:rPr>
              <a:t>и </a:t>
            </a:r>
            <a:r>
              <a:rPr lang="ru-RU" dirty="0">
                <a:solidFill>
                  <a:srgbClr val="C00000"/>
                </a:solidFill>
              </a:rPr>
              <a:t>реализации их творческого потенциала</a:t>
            </a:r>
            <a:r>
              <a:rPr lang="ru-RU" dirty="0" smtClean="0">
                <a:solidFill>
                  <a:srgbClr val="C00000"/>
                </a:solidFill>
              </a:rPr>
              <a:t>;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rgbClr val="C00000"/>
                </a:solidFill>
              </a:rPr>
              <a:t>формирование высокой общей культуры, нравственных и деловых качеств, способствующих выбору жизненного пути</a:t>
            </a:r>
            <a:r>
              <a:rPr lang="ru-RU" dirty="0" smtClean="0">
                <a:solidFill>
                  <a:srgbClr val="C00000"/>
                </a:solidFill>
              </a:rPr>
              <a:t>;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rgbClr val="C00000"/>
                </a:solidFill>
              </a:rPr>
              <a:t>создание эффективной системы патриотического воспитания в социальном пространстве общеобразовательного </a:t>
            </a:r>
            <a:r>
              <a:rPr lang="ru-RU" dirty="0" smtClean="0">
                <a:solidFill>
                  <a:srgbClr val="C00000"/>
                </a:solidFill>
              </a:rPr>
              <a:t>учреждения.</a:t>
            </a:r>
            <a:endParaRPr lang="ru-RU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endParaRPr lang="ru-RU" dirty="0" smtClean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0070C0"/>
                </a:solidFill>
              </a:rPr>
              <a:t>ТЕТЕРКИНА  АНАСТАСИЯ, КОЧКАРЕВА АРИНА </a:t>
            </a:r>
            <a:r>
              <a:rPr lang="ru-RU" sz="2400" dirty="0" smtClean="0">
                <a:solidFill>
                  <a:srgbClr val="0070C0"/>
                </a:solidFill>
              </a:rPr>
              <a:t>Победители конкурса рисунков на тему: "Дорога </a:t>
            </a:r>
            <a:r>
              <a:rPr lang="ru-RU" sz="2400" dirty="0">
                <a:solidFill>
                  <a:srgbClr val="0070C0"/>
                </a:solidFill>
              </a:rPr>
              <a:t>Жизни" среди учащихся кадетских классов </a:t>
            </a:r>
            <a:r>
              <a:rPr lang="ru-RU" sz="2400" dirty="0" smtClean="0">
                <a:solidFill>
                  <a:srgbClr val="0070C0"/>
                </a:solidFill>
              </a:rPr>
              <a:t>(руководитель </a:t>
            </a:r>
            <a:r>
              <a:rPr lang="ru-RU" sz="2400" b="1" dirty="0" smtClean="0">
                <a:solidFill>
                  <a:srgbClr val="0070C0"/>
                </a:solidFill>
              </a:rPr>
              <a:t>МАРЧЕНКО НАТАЛЬЯ ГРИГОРЬЕВНА</a:t>
            </a:r>
            <a:r>
              <a:rPr lang="ru-RU" sz="2400" dirty="0" smtClean="0">
                <a:solidFill>
                  <a:srgbClr val="0070C0"/>
                </a:solidFill>
              </a:rPr>
              <a:t>)</a:t>
            </a:r>
            <a:endParaRPr lang="ru-RU" sz="2400" dirty="0">
              <a:solidFill>
                <a:srgbClr val="0070C0"/>
              </a:solidFill>
            </a:endParaRPr>
          </a:p>
          <a:p>
            <a:r>
              <a:rPr lang="ru-RU" sz="2400" b="1" dirty="0" smtClean="0">
                <a:solidFill>
                  <a:srgbClr val="0070C0"/>
                </a:solidFill>
              </a:rPr>
              <a:t>ГОРЕНКО ФЕДОР, ЧУРКИН </a:t>
            </a:r>
            <a:r>
              <a:rPr lang="ru-RU" sz="2400" b="1" dirty="0">
                <a:solidFill>
                  <a:srgbClr val="0070C0"/>
                </a:solidFill>
              </a:rPr>
              <a:t>ДАНИИЛ 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Призеры Конкурса </a:t>
            </a:r>
            <a:r>
              <a:rPr lang="ru-RU" sz="2400" dirty="0">
                <a:solidFill>
                  <a:srgbClr val="0070C0"/>
                </a:solidFill>
              </a:rPr>
              <a:t>исследовательских работ </a:t>
            </a:r>
            <a:r>
              <a:rPr lang="ru-RU" sz="2400" dirty="0">
                <a:solidFill>
                  <a:srgbClr val="0070C0"/>
                </a:solidFill>
              </a:rPr>
              <a:t>среди учащихся кадетских классов </a:t>
            </a:r>
            <a:r>
              <a:rPr lang="ru-RU" sz="2400" dirty="0" smtClean="0">
                <a:solidFill>
                  <a:srgbClr val="0070C0"/>
                </a:solidFill>
              </a:rPr>
              <a:t>«</a:t>
            </a:r>
            <a:r>
              <a:rPr lang="ru-RU" sz="2400" dirty="0">
                <a:solidFill>
                  <a:srgbClr val="0070C0"/>
                </a:solidFill>
              </a:rPr>
              <a:t>Военные реформы Петра </a:t>
            </a:r>
            <a:r>
              <a:rPr lang="en-US" sz="2400" dirty="0" smtClean="0">
                <a:solidFill>
                  <a:srgbClr val="0070C0"/>
                </a:solidFill>
              </a:rPr>
              <a:t>I</a:t>
            </a:r>
            <a:r>
              <a:rPr lang="ru-RU" sz="2400" dirty="0" smtClean="0">
                <a:solidFill>
                  <a:srgbClr val="0070C0"/>
                </a:solidFill>
              </a:rPr>
              <a:t>» (руководитель </a:t>
            </a:r>
            <a:r>
              <a:rPr lang="ru-RU" sz="2400" b="1" dirty="0" smtClean="0">
                <a:solidFill>
                  <a:srgbClr val="0070C0"/>
                </a:solidFill>
              </a:rPr>
              <a:t>ДЬЯКОНОВА ГАЛИНА ИВАНОВНА)</a:t>
            </a:r>
          </a:p>
        </p:txBody>
      </p:sp>
    </p:spTree>
    <p:extLst>
      <p:ext uri="{BB962C8B-B14F-4D97-AF65-F5344CB8AC3E}">
        <p14:creationId xmlns:p14="http://schemas.microsoft.com/office/powerpoint/2010/main" val="169431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3176"/>
            <a:ext cx="6854824" cy="685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56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5" y="257176"/>
            <a:ext cx="9572625" cy="115728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Наставничество как форма работы </a:t>
            </a:r>
            <a:r>
              <a:rPr lang="ru-RU" b="1" dirty="0" smtClean="0"/>
              <a:t>в школьном пресс-центре </a:t>
            </a:r>
            <a:r>
              <a:rPr lang="ru-RU" b="1" dirty="0"/>
              <a:t>(по модели педагог – ученик)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025" y="1285875"/>
            <a:ext cx="9829800" cy="557212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rgbClr val="C00000"/>
                </a:solidFill>
              </a:rPr>
              <a:t>Цель работы: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C00000"/>
                </a:solidFill>
              </a:rPr>
              <a:t>формирование информационной культуры </a:t>
            </a:r>
            <a:r>
              <a:rPr lang="ru-RU" dirty="0">
                <a:solidFill>
                  <a:srgbClr val="C00000"/>
                </a:solidFill>
              </a:rPr>
              <a:t>школьников,</a:t>
            </a:r>
            <a:endParaRPr lang="ru-RU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C00000"/>
                </a:solidFill>
              </a:rPr>
              <a:t>развитие грамотной речи,</a:t>
            </a:r>
            <a:endParaRPr lang="ru-RU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C00000"/>
                </a:solidFill>
              </a:rPr>
              <a:t>развитие интеллекта, творческих, коммуникативных способностей.</a:t>
            </a:r>
          </a:p>
          <a:p>
            <a:pPr>
              <a:spcBef>
                <a:spcPts val="0"/>
              </a:spcBef>
            </a:pPr>
            <a:endParaRPr lang="ru-RU" dirty="0">
              <a:solidFill>
                <a:srgbClr val="C0000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Команда пресс-центра «</a:t>
            </a:r>
            <a:r>
              <a:rPr lang="ru-RU" b="1" dirty="0" err="1">
                <a:solidFill>
                  <a:srgbClr val="0070C0"/>
                </a:solidFill>
              </a:rPr>
              <a:t>КЛАССный</a:t>
            </a:r>
            <a:r>
              <a:rPr lang="ru-RU" b="1" dirty="0">
                <a:solidFill>
                  <a:srgbClr val="0070C0"/>
                </a:solidFill>
              </a:rPr>
              <a:t> час</a:t>
            </a:r>
            <a:r>
              <a:rPr lang="ru-RU" b="1" dirty="0" smtClean="0">
                <a:solidFill>
                  <a:srgbClr val="0070C0"/>
                </a:solidFill>
              </a:rPr>
              <a:t>» </a:t>
            </a:r>
            <a:r>
              <a:rPr lang="ru-RU" dirty="0" smtClean="0">
                <a:solidFill>
                  <a:srgbClr val="0070C0"/>
                </a:solidFill>
              </a:rPr>
              <a:t>(обучающиеся 5-а класса) заняла </a:t>
            </a:r>
            <a:r>
              <a:rPr lang="en-US" dirty="0">
                <a:solidFill>
                  <a:srgbClr val="0070C0"/>
                </a:solidFill>
              </a:rPr>
              <a:t>II</a:t>
            </a:r>
            <a:r>
              <a:rPr lang="ru-RU" dirty="0">
                <a:solidFill>
                  <a:srgbClr val="0070C0"/>
                </a:solidFill>
              </a:rPr>
              <a:t> место в муниципальном инновационном проекте «Образовательный интернет- </a:t>
            </a:r>
            <a:r>
              <a:rPr lang="ru-RU" dirty="0" err="1">
                <a:solidFill>
                  <a:srgbClr val="0070C0"/>
                </a:solidFill>
              </a:rPr>
              <a:t>квест</a:t>
            </a:r>
            <a:r>
              <a:rPr lang="ru-RU" dirty="0">
                <a:solidFill>
                  <a:srgbClr val="0070C0"/>
                </a:solidFill>
              </a:rPr>
              <a:t> для участников школьных СМИ Всеволожского района» Руководитель Анастасия Сергеевна Ананьина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В личном зачете </a:t>
            </a:r>
            <a:r>
              <a:rPr lang="ru-RU" b="1" dirty="0" smtClean="0">
                <a:solidFill>
                  <a:srgbClr val="0070C0"/>
                </a:solidFill>
              </a:rPr>
              <a:t>АНУФРИЕВ ВЛАДИМИР </a:t>
            </a:r>
            <a:r>
              <a:rPr lang="ru-RU" dirty="0" smtClean="0">
                <a:solidFill>
                  <a:srgbClr val="0070C0"/>
                </a:solidFill>
              </a:rPr>
              <a:t>занял </a:t>
            </a:r>
            <a:r>
              <a:rPr lang="en-US" dirty="0">
                <a:solidFill>
                  <a:srgbClr val="0070C0"/>
                </a:solidFill>
              </a:rPr>
              <a:t>I </a:t>
            </a:r>
            <a:r>
              <a:rPr lang="ru-RU" dirty="0" smtClean="0">
                <a:solidFill>
                  <a:srgbClr val="0070C0"/>
                </a:solidFill>
              </a:rPr>
              <a:t>место, </a:t>
            </a:r>
            <a:r>
              <a:rPr lang="ru-RU" b="1" dirty="0" smtClean="0">
                <a:solidFill>
                  <a:srgbClr val="0070C0"/>
                </a:solidFill>
              </a:rPr>
              <a:t>РЕВИНА ОКСАНА </a:t>
            </a:r>
            <a:r>
              <a:rPr lang="ru-RU" dirty="0" smtClean="0">
                <a:solidFill>
                  <a:srgbClr val="0070C0"/>
                </a:solidFill>
              </a:rPr>
              <a:t>заняла </a:t>
            </a:r>
            <a:r>
              <a:rPr lang="en-US" dirty="0">
                <a:solidFill>
                  <a:srgbClr val="0070C0"/>
                </a:solidFill>
              </a:rPr>
              <a:t>II</a:t>
            </a:r>
            <a:r>
              <a:rPr lang="ru-RU" dirty="0">
                <a:solidFill>
                  <a:srgbClr val="0070C0"/>
                </a:solidFill>
              </a:rPr>
              <a:t> место </a:t>
            </a:r>
            <a:r>
              <a:rPr lang="ru-RU" dirty="0" smtClean="0">
                <a:solidFill>
                  <a:srgbClr val="0070C0"/>
                </a:solidFill>
              </a:rPr>
              <a:t>в </a:t>
            </a:r>
            <a:r>
              <a:rPr lang="ru-RU" dirty="0">
                <a:solidFill>
                  <a:srgbClr val="0070C0"/>
                </a:solidFill>
              </a:rPr>
              <a:t>Образовательном интернет- </a:t>
            </a:r>
            <a:r>
              <a:rPr lang="ru-RU" dirty="0" err="1">
                <a:solidFill>
                  <a:srgbClr val="0070C0"/>
                </a:solidFill>
              </a:rPr>
              <a:t>квесте</a:t>
            </a:r>
            <a:r>
              <a:rPr lang="ru-RU" dirty="0">
                <a:solidFill>
                  <a:srgbClr val="0070C0"/>
                </a:solidFill>
              </a:rPr>
              <a:t> для участников школьных СМИ Всеволожского </a:t>
            </a:r>
            <a:r>
              <a:rPr lang="ru-RU" dirty="0" smtClean="0">
                <a:solidFill>
                  <a:srgbClr val="0070C0"/>
                </a:solidFill>
              </a:rPr>
              <a:t>района. </a:t>
            </a:r>
            <a:r>
              <a:rPr lang="ru-RU" b="1" dirty="0" smtClean="0">
                <a:solidFill>
                  <a:srgbClr val="0070C0"/>
                </a:solidFill>
              </a:rPr>
              <a:t>АНТОНОВА КРИСТИНА, КОРПУСОВ НИКОЛАЙ, БАРАНОВ ИГОРЬ, НЕДОВИС АННА</a:t>
            </a:r>
            <a:r>
              <a:rPr lang="ru-RU" dirty="0" smtClean="0">
                <a:solidFill>
                  <a:srgbClr val="0070C0"/>
                </a:solidFill>
              </a:rPr>
              <a:t> – призеры конкурса.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Команда </a:t>
            </a:r>
            <a:r>
              <a:rPr lang="ru-RU" dirty="0">
                <a:solidFill>
                  <a:srgbClr val="0070C0"/>
                </a:solidFill>
              </a:rPr>
              <a:t>в составе четырех человек приняла участие во втором (заключительном) этапе «Муниципального конкурса юных журналистов – 2022», в составе сборных команд ребята Всеволожского района участвовали в создании газет. </a:t>
            </a:r>
            <a:r>
              <a:rPr lang="en-US" dirty="0">
                <a:solidFill>
                  <a:srgbClr val="0070C0"/>
                </a:solidFill>
              </a:rPr>
              <a:t>I</a:t>
            </a:r>
            <a:r>
              <a:rPr lang="ru-RU" dirty="0">
                <a:solidFill>
                  <a:srgbClr val="0070C0"/>
                </a:solidFill>
              </a:rPr>
              <a:t> место - </a:t>
            </a:r>
            <a:r>
              <a:rPr lang="ru-RU" b="1" dirty="0" smtClean="0">
                <a:solidFill>
                  <a:srgbClr val="0070C0"/>
                </a:solidFill>
              </a:rPr>
              <a:t>РЕВИНА ОКСАНА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en-US" dirty="0">
                <a:solidFill>
                  <a:srgbClr val="0070C0"/>
                </a:solidFill>
              </a:rPr>
              <a:t>II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– АНТОНОВА КРИСТИНА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en-US" dirty="0">
                <a:solidFill>
                  <a:srgbClr val="0070C0"/>
                </a:solidFill>
              </a:rPr>
              <a:t>III</a:t>
            </a:r>
            <a:r>
              <a:rPr lang="ru-RU" dirty="0">
                <a:solidFill>
                  <a:srgbClr val="0070C0"/>
                </a:solidFill>
              </a:rPr>
              <a:t> – </a:t>
            </a:r>
            <a:r>
              <a:rPr lang="ru-RU" b="1" dirty="0" smtClean="0">
                <a:solidFill>
                  <a:srgbClr val="0070C0"/>
                </a:solidFill>
              </a:rPr>
              <a:t>РОКОСОВСКАЯ ВИКТОРИЯ </a:t>
            </a:r>
            <a:r>
              <a:rPr lang="ru-RU" dirty="0" smtClean="0">
                <a:solidFill>
                  <a:srgbClr val="0070C0"/>
                </a:solidFill>
              </a:rPr>
              <a:t>и </a:t>
            </a:r>
            <a:r>
              <a:rPr lang="ru-RU" b="1" dirty="0" smtClean="0">
                <a:solidFill>
                  <a:srgbClr val="0070C0"/>
                </a:solidFill>
              </a:rPr>
              <a:t>АНУФРИЕВ ВЛАДИМИР.</a:t>
            </a:r>
            <a:endParaRPr lang="ru-RU" b="1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</a:pPr>
            <a:endParaRPr lang="ru-RU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17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285750"/>
            <a:ext cx="9315450" cy="657225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100" b="1" dirty="0" smtClean="0">
                <a:solidFill>
                  <a:srgbClr val="0070C0"/>
                </a:solidFill>
              </a:rPr>
              <a:t>САМОХВАЛОВА ВАСИЛИСА </a:t>
            </a:r>
            <a:r>
              <a:rPr lang="ru-RU" sz="2100" dirty="0" smtClean="0">
                <a:solidFill>
                  <a:srgbClr val="0070C0"/>
                </a:solidFill>
              </a:rPr>
              <a:t>участник Регионального конкурса </a:t>
            </a:r>
            <a:r>
              <a:rPr lang="ru-RU" sz="2100" dirty="0">
                <a:solidFill>
                  <a:srgbClr val="0070C0"/>
                </a:solidFill>
              </a:rPr>
              <a:t>юных журналистов "</a:t>
            </a:r>
            <a:r>
              <a:rPr lang="ru-RU" sz="2100" dirty="0" err="1">
                <a:solidFill>
                  <a:srgbClr val="0070C0"/>
                </a:solidFill>
              </a:rPr>
              <a:t>МедиаСтар</a:t>
            </a:r>
            <a:r>
              <a:rPr lang="ru-RU" sz="2100" dirty="0">
                <a:solidFill>
                  <a:srgbClr val="0070C0"/>
                </a:solidFill>
              </a:rPr>
              <a:t>" </a:t>
            </a:r>
            <a:r>
              <a:rPr lang="ru-RU" sz="2100" dirty="0" smtClean="0">
                <a:solidFill>
                  <a:srgbClr val="0070C0"/>
                </a:solidFill>
              </a:rPr>
              <a:t>города Кострома с работой на тему: «Опасности социальных сетей» под заголовком «Осторожно-интернет».</a:t>
            </a:r>
          </a:p>
          <a:p>
            <a:pPr>
              <a:spcBef>
                <a:spcPts val="0"/>
              </a:spcBef>
            </a:pPr>
            <a:r>
              <a:rPr lang="ru-RU" sz="2100" b="1" dirty="0" smtClean="0">
                <a:solidFill>
                  <a:srgbClr val="0070C0"/>
                </a:solidFill>
              </a:rPr>
              <a:t>АНУФРИЕВ ВЛАДИМИР </a:t>
            </a:r>
            <a:r>
              <a:rPr lang="ru-RU" sz="2100" dirty="0" smtClean="0">
                <a:solidFill>
                  <a:srgbClr val="0070C0"/>
                </a:solidFill>
              </a:rPr>
              <a:t>Участник Областной дистанционной олимпиады по журналистике.</a:t>
            </a:r>
            <a:endParaRPr lang="ru-RU" sz="2100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</a:pPr>
            <a:r>
              <a:rPr lang="ru-RU" sz="2100" b="1" dirty="0" smtClean="0">
                <a:solidFill>
                  <a:srgbClr val="0070C0"/>
                </a:solidFill>
              </a:rPr>
              <a:t>РЕВИНА ОКСАНА </a:t>
            </a:r>
            <a:r>
              <a:rPr lang="ru-RU" sz="2100" dirty="0" smtClean="0">
                <a:solidFill>
                  <a:srgbClr val="0070C0"/>
                </a:solidFill>
              </a:rPr>
              <a:t>Участница заочного этапа Муниципального конкурса юных журналистов – 2022. Ее работа «Школа или интернет: кто научит лучше?» напечатана в ежегодном альманахе-отчете от ДДЮТ.</a:t>
            </a:r>
          </a:p>
          <a:p>
            <a:pPr>
              <a:spcBef>
                <a:spcPts val="0"/>
              </a:spcBef>
            </a:pPr>
            <a:r>
              <a:rPr lang="ru-RU" sz="2100" dirty="0" smtClean="0">
                <a:solidFill>
                  <a:srgbClr val="0070C0"/>
                </a:solidFill>
              </a:rPr>
              <a:t>Статьи </a:t>
            </a:r>
            <a:r>
              <a:rPr lang="ru-RU" sz="2100" dirty="0">
                <a:solidFill>
                  <a:srgbClr val="0070C0"/>
                </a:solidFill>
              </a:rPr>
              <a:t>в </a:t>
            </a:r>
            <a:r>
              <a:rPr lang="ru-RU" sz="2100" dirty="0" smtClean="0">
                <a:solidFill>
                  <a:srgbClr val="0070C0"/>
                </a:solidFill>
              </a:rPr>
              <a:t>газету с собственными иллюстрациями Всеволожского ДДЮТ «Наше </a:t>
            </a:r>
            <a:r>
              <a:rPr lang="ru-RU" sz="2100" dirty="0">
                <a:solidFill>
                  <a:srgbClr val="0070C0"/>
                </a:solidFill>
              </a:rPr>
              <a:t>все</a:t>
            </a:r>
            <a:r>
              <a:rPr lang="ru-RU" sz="2100" dirty="0" smtClean="0">
                <a:solidFill>
                  <a:srgbClr val="0070C0"/>
                </a:solidFill>
              </a:rPr>
              <a:t>»: </a:t>
            </a:r>
            <a:r>
              <a:rPr lang="ru-RU" sz="2100" b="1" dirty="0" smtClean="0">
                <a:solidFill>
                  <a:srgbClr val="0070C0"/>
                </a:solidFill>
              </a:rPr>
              <a:t>НИКОЛАЕВА АННА </a:t>
            </a:r>
            <a:r>
              <a:rPr lang="ru-RU" sz="2100" dirty="0" smtClean="0">
                <a:solidFill>
                  <a:srgbClr val="0070C0"/>
                </a:solidFill>
              </a:rPr>
              <a:t>«</a:t>
            </a:r>
            <a:r>
              <a:rPr lang="ru-RU" sz="2100" dirty="0" err="1" smtClean="0">
                <a:solidFill>
                  <a:srgbClr val="0070C0"/>
                </a:solidFill>
              </a:rPr>
              <a:t>Зминие</a:t>
            </a:r>
            <a:r>
              <a:rPr lang="ru-RU" sz="2100" dirty="0" smtClean="0">
                <a:solidFill>
                  <a:srgbClr val="0070C0"/>
                </a:solidFill>
              </a:rPr>
              <a:t> каникулы – веселая пора», </a:t>
            </a:r>
            <a:r>
              <a:rPr lang="ru-RU" sz="2100" b="1" dirty="0" smtClean="0">
                <a:solidFill>
                  <a:srgbClr val="0070C0"/>
                </a:solidFill>
              </a:rPr>
              <a:t>КОРПУСОВ НИКОЛАЙ </a:t>
            </a:r>
            <a:r>
              <a:rPr lang="ru-RU" sz="2100" dirty="0" smtClean="0">
                <a:solidFill>
                  <a:srgbClr val="0070C0"/>
                </a:solidFill>
              </a:rPr>
              <a:t>«Прогулка по парку», </a:t>
            </a:r>
            <a:r>
              <a:rPr lang="ru-RU" sz="2100" b="1" dirty="0" smtClean="0">
                <a:solidFill>
                  <a:srgbClr val="0070C0"/>
                </a:solidFill>
              </a:rPr>
              <a:t>РЕВИНА ОКСАНА </a:t>
            </a:r>
            <a:r>
              <a:rPr lang="ru-RU" sz="2100" dirty="0" smtClean="0">
                <a:solidFill>
                  <a:srgbClr val="0070C0"/>
                </a:solidFill>
              </a:rPr>
              <a:t>«Школа будущего», </a:t>
            </a:r>
            <a:r>
              <a:rPr lang="ru-RU" sz="2100" b="1" dirty="0" smtClean="0">
                <a:solidFill>
                  <a:srgbClr val="0070C0"/>
                </a:solidFill>
              </a:rPr>
              <a:t>РОКОССОВСКАЯ ВИКТОРИЯ </a:t>
            </a:r>
            <a:r>
              <a:rPr lang="ru-RU" sz="2100" dirty="0" smtClean="0">
                <a:solidFill>
                  <a:srgbClr val="0070C0"/>
                </a:solidFill>
              </a:rPr>
              <a:t>«Дворец королевы».</a:t>
            </a:r>
          </a:p>
          <a:p>
            <a:pPr>
              <a:spcBef>
                <a:spcPts val="0"/>
              </a:spcBef>
            </a:pPr>
            <a:r>
              <a:rPr lang="ru-RU" sz="2100" dirty="0" smtClean="0">
                <a:solidFill>
                  <a:srgbClr val="0070C0"/>
                </a:solidFill>
              </a:rPr>
              <a:t>По результатам муниципального Инновационного проекта </a:t>
            </a:r>
            <a:r>
              <a:rPr lang="ru-RU" sz="2100" dirty="0">
                <a:solidFill>
                  <a:srgbClr val="0070C0"/>
                </a:solidFill>
              </a:rPr>
              <a:t>«Образовательный интернет- </a:t>
            </a:r>
            <a:r>
              <a:rPr lang="ru-RU" sz="2100" dirty="0" err="1">
                <a:solidFill>
                  <a:srgbClr val="0070C0"/>
                </a:solidFill>
              </a:rPr>
              <a:t>квест</a:t>
            </a:r>
            <a:r>
              <a:rPr lang="ru-RU" sz="2100" dirty="0">
                <a:solidFill>
                  <a:srgbClr val="0070C0"/>
                </a:solidFill>
              </a:rPr>
              <a:t> для участников школьных СМИ Всеволожского района» </a:t>
            </a:r>
            <a:r>
              <a:rPr lang="ru-RU" sz="2100" dirty="0" smtClean="0">
                <a:solidFill>
                  <a:srgbClr val="0070C0"/>
                </a:solidFill>
              </a:rPr>
              <a:t>лучшие работы участников школьного пресс-центра вошли в сборник, подготовленный ДДЮТ. Это </a:t>
            </a:r>
            <a:r>
              <a:rPr lang="ru-RU" sz="2100" dirty="0" err="1" smtClean="0">
                <a:solidFill>
                  <a:srgbClr val="0070C0"/>
                </a:solidFill>
              </a:rPr>
              <a:t>монофоны</a:t>
            </a:r>
            <a:r>
              <a:rPr lang="ru-RU" sz="2100" dirty="0" smtClean="0">
                <a:solidFill>
                  <a:srgbClr val="0070C0"/>
                </a:solidFill>
              </a:rPr>
              <a:t>, фотографии из школьной жизни, рисунки, зарисовки, масленичные сказки, слоганы и многое другое.</a:t>
            </a:r>
            <a:endParaRPr lang="ru-RU" sz="2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59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" y="88804"/>
            <a:ext cx="6800850" cy="6639022"/>
          </a:xfrm>
        </p:spPr>
      </p:pic>
    </p:spTree>
    <p:extLst>
      <p:ext uri="{BB962C8B-B14F-4D97-AF65-F5344CB8AC3E}">
        <p14:creationId xmlns:p14="http://schemas.microsoft.com/office/powerpoint/2010/main" val="385268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8" y="257175"/>
            <a:ext cx="8973964" cy="11144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Наставничество как форма работы с </a:t>
            </a:r>
            <a:r>
              <a:rPr lang="ru-RU" b="1" dirty="0" smtClean="0"/>
              <a:t>лидерами (по </a:t>
            </a:r>
            <a:r>
              <a:rPr lang="ru-RU" b="1" dirty="0"/>
              <a:t>модели педагог – ученик)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038" y="1471613"/>
            <a:ext cx="9258300" cy="517207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rgbClr val="C00000"/>
                </a:solidFill>
              </a:rPr>
              <a:t>Цель работы: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rgbClr val="C00000"/>
                </a:solidFill>
              </a:rPr>
              <a:t>выявление, поощрение и стимулирование социально одарённых </a:t>
            </a:r>
            <a:r>
              <a:rPr lang="ru-RU" dirty="0" smtClean="0">
                <a:solidFill>
                  <a:srgbClr val="C00000"/>
                </a:solidFill>
              </a:rPr>
              <a:t>школьников;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rgbClr val="C00000"/>
                </a:solidFill>
              </a:rPr>
              <a:t>раскрытие лидерского </a:t>
            </a:r>
            <a:r>
              <a:rPr lang="ru-RU" dirty="0" smtClean="0">
                <a:solidFill>
                  <a:srgbClr val="C00000"/>
                </a:solidFill>
              </a:rPr>
              <a:t>потенциала;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rgbClr val="C00000"/>
                </a:solidFill>
              </a:rPr>
              <a:t>формирование базы талантливых лидеров детских и молодёжных  общественных </a:t>
            </a:r>
            <a:r>
              <a:rPr lang="ru-RU" dirty="0" smtClean="0">
                <a:solidFill>
                  <a:srgbClr val="C00000"/>
                </a:solidFill>
              </a:rPr>
              <a:t>объединений.</a:t>
            </a:r>
          </a:p>
          <a:p>
            <a:pPr>
              <a:spcBef>
                <a:spcPts val="0"/>
              </a:spcBef>
            </a:pPr>
            <a:endParaRPr lang="ru-RU" dirty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0070C0"/>
                </a:solidFill>
              </a:rPr>
              <a:t>БЕРСЕНЕВА УЛЬЯНА</a:t>
            </a:r>
            <a:r>
              <a:rPr lang="ru-RU" sz="2400" dirty="0" smtClean="0">
                <a:solidFill>
                  <a:srgbClr val="0070C0"/>
                </a:solidFill>
              </a:rPr>
              <a:t> ,обучающаяся 7-а, </a:t>
            </a:r>
            <a:r>
              <a:rPr lang="ru-RU" sz="2400" b="1" dirty="0" smtClean="0">
                <a:solidFill>
                  <a:srgbClr val="0070C0"/>
                </a:solidFill>
              </a:rPr>
              <a:t>ПЛОТНИКОВА ВАРВАРА</a:t>
            </a:r>
            <a:r>
              <a:rPr lang="ru-RU" sz="2400" dirty="0" smtClean="0">
                <a:solidFill>
                  <a:srgbClr val="0070C0"/>
                </a:solidFill>
              </a:rPr>
              <a:t>, обучающаяся  </a:t>
            </a:r>
            <a:r>
              <a:rPr lang="ru-RU" sz="2400" dirty="0">
                <a:solidFill>
                  <a:srgbClr val="0070C0"/>
                </a:solidFill>
              </a:rPr>
              <a:t>8 </a:t>
            </a:r>
            <a:r>
              <a:rPr lang="ru-RU" sz="2400" dirty="0" smtClean="0">
                <a:solidFill>
                  <a:srgbClr val="0070C0"/>
                </a:solidFill>
              </a:rPr>
              <a:t>класса, Участницы </a:t>
            </a:r>
            <a:r>
              <a:rPr lang="ru-RU" sz="2400" dirty="0">
                <a:solidFill>
                  <a:srgbClr val="0070C0"/>
                </a:solidFill>
              </a:rPr>
              <a:t>муниципального этапа Всероссийского конкурса лидеров и руководителей детских и молодежных объединений «Лидер XXI века» </a:t>
            </a:r>
            <a:r>
              <a:rPr lang="ru-RU" sz="2400" dirty="0" smtClean="0">
                <a:solidFill>
                  <a:srgbClr val="0070C0"/>
                </a:solidFill>
              </a:rPr>
              <a:t>руководители </a:t>
            </a:r>
            <a:r>
              <a:rPr lang="ru-RU" sz="2400" b="1" dirty="0" smtClean="0">
                <a:solidFill>
                  <a:srgbClr val="0070C0"/>
                </a:solidFill>
              </a:rPr>
              <a:t>МАКАРОВА ЗИНАИДА НИКОЛАЕВНА и МОЧАЛОВА ОЛЬГА АЛЕКСЕЕВНА.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20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327"/>
            <a:ext cx="6752166" cy="6752166"/>
          </a:xfrm>
        </p:spPr>
      </p:pic>
    </p:spTree>
    <p:extLst>
      <p:ext uri="{BB962C8B-B14F-4D97-AF65-F5344CB8AC3E}">
        <p14:creationId xmlns:p14="http://schemas.microsoft.com/office/powerpoint/2010/main" val="218947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634" y="1385888"/>
            <a:ext cx="3313609" cy="4369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09600"/>
            <a:ext cx="10315575" cy="776288"/>
          </a:xfrm>
        </p:spPr>
        <p:txBody>
          <a:bodyPr>
            <a:normAutofit fontScale="90000"/>
          </a:bodyPr>
          <a:lstStyle/>
          <a:p>
            <a:r>
              <a:rPr lang="ru-RU" b="1" u="sng" dirty="0"/>
              <a:t>Методическая тема </a:t>
            </a:r>
            <a:r>
              <a:rPr lang="ru-RU" b="1" u="sng" dirty="0" smtClean="0"/>
              <a:t>школы на 2021-2022 </a:t>
            </a:r>
            <a:r>
              <a:rPr lang="ru-RU" b="1" u="sng" dirty="0" err="1" smtClean="0"/>
              <a:t>уч.год</a:t>
            </a:r>
            <a:r>
              <a:rPr lang="ru-RU" b="1" u="sng" dirty="0" smtClean="0"/>
              <a:t>:</a:t>
            </a:r>
            <a:r>
              <a:rPr lang="ru-RU" b="1" dirty="0" smtClean="0"/>
              <a:t>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85889"/>
            <a:ext cx="5979675" cy="5329236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«</a:t>
            </a:r>
            <a:r>
              <a:rPr lang="ru-RU" sz="4800" dirty="0">
                <a:solidFill>
                  <a:schemeClr val="tx1"/>
                </a:solidFill>
                <a:latin typeface="Monotype Corsiva" panose="03010101010201010101" pitchFamily="66" charset="0"/>
              </a:rPr>
              <a:t>Реализация целевой модели наставничества в учебно-воспитательном процессе как средство повышения его эффективности»</a:t>
            </a:r>
          </a:p>
        </p:txBody>
      </p:sp>
    </p:spTree>
    <p:extLst>
      <p:ext uri="{BB962C8B-B14F-4D97-AF65-F5344CB8AC3E}">
        <p14:creationId xmlns:p14="http://schemas.microsoft.com/office/powerpoint/2010/main" val="294728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809566" cy="17192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Перспективной задачей МО гуманитарного цикла на будущий 2022-2023 учебный год становится реализация наставничества по модели ученик – ученик.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507" y="2701783"/>
            <a:ext cx="5299544" cy="4156217"/>
          </a:xfrm>
        </p:spPr>
      </p:pic>
    </p:spTree>
    <p:extLst>
      <p:ext uri="{BB962C8B-B14F-4D97-AF65-F5344CB8AC3E}">
        <p14:creationId xmlns:p14="http://schemas.microsoft.com/office/powerpoint/2010/main" val="128800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C:\Documents and Settings\User\Рабочий стол\depositphotos_25940269-stock-photo-3d-small-promo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508" y="3966246"/>
            <a:ext cx="4287342" cy="289175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4406" y="21426"/>
            <a:ext cx="8416753" cy="2728917"/>
          </a:xfrm>
        </p:spPr>
        <p:txBody>
          <a:bodyPr/>
          <a:lstStyle/>
          <a:p>
            <a:r>
              <a:rPr lang="ru-RU" b="1" u="sng" dirty="0"/>
              <a:t>Цель методической </a:t>
            </a:r>
            <a:r>
              <a:rPr lang="ru-RU" b="1" u="sng" dirty="0" smtClean="0"/>
              <a:t>работы: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76" y="2298632"/>
            <a:ext cx="7973840" cy="201453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Раскрытие личностного и профессионального потенциала участников образовательного процесса, необходимое для успешной личной самореализации</a:t>
            </a:r>
            <a:endParaRPr lang="ru-RU" sz="28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75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9138"/>
          </a:xfrm>
        </p:spPr>
        <p:txBody>
          <a:bodyPr/>
          <a:lstStyle/>
          <a:p>
            <a:r>
              <a:rPr lang="ru-RU" b="1" u="sng" dirty="0"/>
              <a:t>ЗАДАЧИ МЕТОДИЧЕСКОЙ </a:t>
            </a:r>
            <a:r>
              <a:rPr lang="ru-RU" b="1" u="sng" dirty="0" smtClean="0"/>
              <a:t>РАБОТЫ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5776" y="1714500"/>
            <a:ext cx="9029700" cy="5000625"/>
          </a:xfrm>
        </p:spPr>
        <p:txBody>
          <a:bodyPr>
            <a:normAutofit/>
          </a:bodyPr>
          <a:lstStyle/>
          <a:p>
            <a:pPr lvl="0"/>
            <a:r>
              <a:rPr lang="ru-RU" sz="2000" dirty="0">
                <a:solidFill>
                  <a:schemeClr val="tx1"/>
                </a:solidFill>
              </a:rPr>
              <a:t>Создание условий реализации целевой модели наставничества  в  учебно- воспитательном процессе.</a:t>
            </a:r>
          </a:p>
          <a:p>
            <a:pPr lvl="0"/>
            <a:r>
              <a:rPr lang="ru-RU" sz="2000" dirty="0">
                <a:solidFill>
                  <a:schemeClr val="tx1"/>
                </a:solidFill>
              </a:rPr>
              <a:t>Выявление, обобщение и распространение положительного опыта.</a:t>
            </a:r>
          </a:p>
          <a:p>
            <a:pPr lvl="0"/>
            <a:r>
              <a:rPr lang="ru-RU" sz="2000" dirty="0">
                <a:solidFill>
                  <a:schemeClr val="tx1"/>
                </a:solidFill>
              </a:rPr>
              <a:t>Создание канала эффективного обмена личностным, жизненным и  профессиональным опытом для каждого субъекта наставнической деятельности.</a:t>
            </a:r>
          </a:p>
          <a:p>
            <a:pPr lvl="0"/>
            <a:r>
              <a:rPr lang="ru-RU" sz="2000" dirty="0">
                <a:solidFill>
                  <a:schemeClr val="tx1"/>
                </a:solidFill>
              </a:rPr>
              <a:t>Апробировать типы наставничества; педагог- педагог, педагог- ученик, ученик- ученик.</a:t>
            </a:r>
          </a:p>
          <a:p>
            <a:pPr lvl="0"/>
            <a:r>
              <a:rPr lang="ru-RU" sz="2000" dirty="0">
                <a:solidFill>
                  <a:schemeClr val="tx1"/>
                </a:solidFill>
              </a:rPr>
              <a:t>Изучение эффективности используемых форм и приемов наставничества.</a:t>
            </a:r>
          </a:p>
          <a:p>
            <a:pPr lvl="0"/>
            <a:r>
              <a:rPr lang="ru-RU" sz="2000" dirty="0">
                <a:solidFill>
                  <a:schemeClr val="tx1"/>
                </a:solidFill>
              </a:rPr>
              <a:t>Мониторинг качества образования обучающихся и развитие их творческих способностей путем использования новых педагогических технологий на уроках и во внеурочной деятельности.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97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14300"/>
            <a:ext cx="9131127" cy="357188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Методические темы по самообразованию учителей: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75" y="657225"/>
            <a:ext cx="9372600" cy="6086474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Фоминова Е.А. «Развитие сети наставников среди обучающихся на уроках истории и обществознания»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Спиридонова </a:t>
            </a:r>
            <a:r>
              <a:rPr lang="ru-RU" dirty="0">
                <a:solidFill>
                  <a:schemeClr val="tx1"/>
                </a:solidFill>
              </a:rPr>
              <a:t>С.А. «Выявление одаренных детей при создании группы наставничества на уроках истории и обществознания»</a:t>
            </a:r>
          </a:p>
          <a:p>
            <a:pPr lvl="0"/>
            <a:r>
              <a:rPr lang="ru-RU" dirty="0" err="1">
                <a:solidFill>
                  <a:schemeClr val="tx1"/>
                </a:solidFill>
              </a:rPr>
              <a:t>Ярохович</a:t>
            </a:r>
            <a:r>
              <a:rPr lang="ru-RU" dirty="0">
                <a:solidFill>
                  <a:schemeClr val="tx1"/>
                </a:solidFill>
              </a:rPr>
              <a:t> И.С. «Выявление одаренных детей при создании группы наставничества на уроках английского языка. Олимпиадное движение»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Дьяконова Г.И.  «Организация наставнической работы по развитию коммуникативных навыков у детей с ОВЗ»</a:t>
            </a:r>
          </a:p>
          <a:p>
            <a:pPr lvl="0"/>
            <a:r>
              <a:rPr lang="ru-RU" dirty="0" err="1">
                <a:solidFill>
                  <a:schemeClr val="tx1"/>
                </a:solidFill>
              </a:rPr>
              <a:t>Мысливая</a:t>
            </a:r>
            <a:r>
              <a:rPr lang="ru-RU" dirty="0">
                <a:solidFill>
                  <a:schemeClr val="tx1"/>
                </a:solidFill>
              </a:rPr>
              <a:t> О.В. «Реализация познавательного интереса обучающихся при применении наставнического способа взаимодействия на уроках английского языка»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Ананьина А.С. «Развитие навыка самообразования и саморазвития у обучающихся при вовлечении в наставничество на уроках русского языка и литературы».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Тюрина Л.Т. «Наставничество - социальная адаптация детей с ограниченными возможностями здоровья»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Марченко Н.Г. «Наставничество в формировании самостоятельности на уроках русского языка и литературы»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Зарубина Е.В. «Конструктор системы наставничества на уроках английского языка».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Макарова </a:t>
            </a:r>
            <a:r>
              <a:rPr lang="ru-RU" dirty="0">
                <a:solidFill>
                  <a:schemeClr val="tx1"/>
                </a:solidFill>
              </a:rPr>
              <a:t>З.Н. «Наставничество –творческий потенциал обучающихся на уроках музыки»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 Левошина И.В. «Наставничество в формировании коммуникативной компетентности обучающихся при изучении темы: «Литература </a:t>
            </a:r>
            <a:r>
              <a:rPr lang="en-US" dirty="0">
                <a:solidFill>
                  <a:schemeClr val="tx1"/>
                </a:solidFill>
              </a:rPr>
              <a:t>XIX</a:t>
            </a:r>
            <a:r>
              <a:rPr lang="ru-RU" dirty="0">
                <a:solidFill>
                  <a:schemeClr val="tx1"/>
                </a:solidFill>
              </a:rPr>
              <a:t> века»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 Мочалова О.А. «Роль педагога в организации наставнической деятельности обучающихся на уроках истории и обществознания</a:t>
            </a:r>
            <a:r>
              <a:rPr lang="ru-RU" dirty="0" smtClean="0">
                <a:solidFill>
                  <a:schemeClr val="tx1"/>
                </a:solidFill>
              </a:rPr>
              <a:t>».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1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" y="609600"/>
            <a:ext cx="9401175" cy="13208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Наставничество как форма работы с молодыми педагогами (по модели педагог – педагог)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9023878" cy="4110963"/>
          </a:xfrm>
        </p:spPr>
        <p:txBody>
          <a:bodyPr/>
          <a:lstStyle/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Clr>
                <a:srgbClr val="0BD0D9"/>
              </a:buClr>
              <a:buSzPct val="95000"/>
              <a:buNone/>
            </a:pP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Цель работы:</a:t>
            </a:r>
          </a:p>
          <a:p>
            <a:pPr marL="273050" lvl="0" indent="-273050" algn="just" fontAlgn="base">
              <a:lnSpc>
                <a:spcPct val="80000"/>
              </a:lnSpc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адаптация </a:t>
            </a: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молодого педагога к новым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условиям </a:t>
            </a: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труда;</a:t>
            </a:r>
          </a:p>
          <a:p>
            <a:pPr marL="273050" lvl="0" indent="-273050" algn="just" fontAlgn="base">
              <a:lnSpc>
                <a:spcPct val="80000"/>
              </a:lnSpc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формирование </a:t>
            </a: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его заинтересованности в работе;</a:t>
            </a:r>
          </a:p>
          <a:p>
            <a:pPr marL="273050" lvl="0" indent="-273050" algn="just" fontAlgn="base">
              <a:lnSpc>
                <a:spcPct val="80000"/>
              </a:lnSpc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получение </a:t>
            </a: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положительных результатов;</a:t>
            </a:r>
          </a:p>
          <a:p>
            <a:pPr marL="273050" lvl="0" indent="-273050" algn="just" fontAlgn="base">
              <a:lnSpc>
                <a:spcPct val="80000"/>
              </a:lnSpc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развитие </a:t>
            </a: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педагогического потенциала;</a:t>
            </a:r>
          </a:p>
          <a:p>
            <a:pPr marL="273050" lvl="0" indent="-273050" algn="just" fontAlgn="base">
              <a:lnSpc>
                <a:spcPct val="80000"/>
              </a:lnSpc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создание </a:t>
            </a: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педагогической среды, в которой молодой педагог найдет себя и будет принят и востребован.</a:t>
            </a:r>
          </a:p>
          <a:p>
            <a:endParaRPr lang="ru-RU" dirty="0" smtClean="0"/>
          </a:p>
          <a:p>
            <a:r>
              <a:rPr lang="ru-RU" sz="2400" b="1" dirty="0" smtClean="0">
                <a:solidFill>
                  <a:srgbClr val="002060"/>
                </a:solidFill>
              </a:rPr>
              <a:t>МАРЧЕНКО Н.Г. КУРИРОВАЛА РАБОТУ ИЛЬЕВОЙ М.Е.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СУШКИНА Л.И. КУРИРОВАЛА РАБОТУ БАЛАНДИНОЙ Э.Э.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74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4" y="67644"/>
            <a:ext cx="6900864" cy="679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614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6" y="114300"/>
            <a:ext cx="10244138" cy="94297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Наставничество как форма работы с </a:t>
            </a:r>
            <a:r>
              <a:rPr lang="ru-RU" b="1" dirty="0" smtClean="0"/>
              <a:t>одаренными детьми (по </a:t>
            </a:r>
            <a:r>
              <a:rPr lang="ru-RU" b="1" dirty="0"/>
              <a:t>модели педагог – </a:t>
            </a:r>
            <a:r>
              <a:rPr lang="ru-RU" b="1" dirty="0" smtClean="0"/>
              <a:t>ученик)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586" y="1200151"/>
            <a:ext cx="10558464" cy="5514974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</a:rPr>
              <a:t>Цели работы: 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rgbClr val="C00000"/>
                </a:solidFill>
              </a:rPr>
              <a:t>поддержание успеваемости на высоком уровне; </a:t>
            </a:r>
            <a:endParaRPr lang="ru-RU" b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rgbClr val="C00000"/>
                </a:solidFill>
              </a:rPr>
              <a:t>развитие активности </a:t>
            </a:r>
            <a:r>
              <a:rPr lang="ru-RU" b="1" dirty="0">
                <a:solidFill>
                  <a:srgbClr val="C00000"/>
                </a:solidFill>
              </a:rPr>
              <a:t>и </a:t>
            </a:r>
            <a:r>
              <a:rPr lang="ru-RU" b="1" dirty="0" smtClean="0">
                <a:solidFill>
                  <a:srgbClr val="C00000"/>
                </a:solidFill>
              </a:rPr>
              <a:t>самостоятельности, расширение возможностей </a:t>
            </a:r>
            <a:r>
              <a:rPr lang="ru-RU" b="1" dirty="0">
                <a:solidFill>
                  <a:srgbClr val="C00000"/>
                </a:solidFill>
              </a:rPr>
              <a:t>обучения и самообучения</a:t>
            </a:r>
            <a:r>
              <a:rPr lang="ru-RU" b="1" dirty="0" smtClean="0">
                <a:solidFill>
                  <a:srgbClr val="C00000"/>
                </a:solidFill>
              </a:rPr>
              <a:t>;</a:t>
            </a:r>
            <a:endParaRPr lang="ru-RU" b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rgbClr val="C00000"/>
                </a:solidFill>
              </a:rPr>
              <a:t>повышение </a:t>
            </a:r>
            <a:r>
              <a:rPr lang="ru-RU" b="1" dirty="0">
                <a:solidFill>
                  <a:srgbClr val="C00000"/>
                </a:solidFill>
              </a:rPr>
              <a:t>творческого потенциала </a:t>
            </a:r>
            <a:r>
              <a:rPr lang="ru-RU" b="1" dirty="0" smtClean="0">
                <a:solidFill>
                  <a:srgbClr val="C00000"/>
                </a:solidFill>
              </a:rPr>
              <a:t>обучающегося.</a:t>
            </a:r>
          </a:p>
          <a:p>
            <a:endParaRPr lang="ru-RU" b="1" dirty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0070C0"/>
                </a:solidFill>
              </a:rPr>
              <a:t>ГОРОВАЯ ОЛЬГА </a:t>
            </a:r>
            <a:r>
              <a:rPr lang="ru-RU" sz="2400" dirty="0" smtClean="0">
                <a:solidFill>
                  <a:srgbClr val="0070C0"/>
                </a:solidFill>
              </a:rPr>
              <a:t>обучающаяся </a:t>
            </a:r>
            <a:r>
              <a:rPr lang="ru-RU" sz="2400" dirty="0">
                <a:solidFill>
                  <a:srgbClr val="0070C0"/>
                </a:solidFill>
              </a:rPr>
              <a:t>10 класса – призер олимпиады по праву, участник регионального тура Всероссийской олимпиады школьников по праву </a:t>
            </a:r>
            <a:r>
              <a:rPr lang="ru-RU" sz="2400" b="1" dirty="0">
                <a:solidFill>
                  <a:srgbClr val="0070C0"/>
                </a:solidFill>
              </a:rPr>
              <a:t>(учитель </a:t>
            </a:r>
            <a:r>
              <a:rPr lang="ru-RU" sz="2400" b="1" dirty="0" smtClean="0">
                <a:solidFill>
                  <a:srgbClr val="0070C0"/>
                </a:solidFill>
              </a:rPr>
              <a:t>ФОМИНОВА ЕЛЕНА АНАТОЛЬЕВНА)</a:t>
            </a:r>
            <a:endParaRPr lang="ru-RU" sz="2400" dirty="0">
              <a:solidFill>
                <a:srgbClr val="0070C0"/>
              </a:solidFill>
            </a:endParaRPr>
          </a:p>
          <a:p>
            <a:r>
              <a:rPr lang="ru-RU" sz="2400" b="1" dirty="0" smtClean="0">
                <a:solidFill>
                  <a:srgbClr val="0070C0"/>
                </a:solidFill>
              </a:rPr>
              <a:t>СЛЕМНЕВА МИЛАНА, </a:t>
            </a:r>
            <a:r>
              <a:rPr lang="ru-RU" sz="2400" dirty="0">
                <a:solidFill>
                  <a:srgbClr val="0070C0"/>
                </a:solidFill>
              </a:rPr>
              <a:t>обучающаяся 8 класса– призер олимпиады по литературе </a:t>
            </a:r>
            <a:r>
              <a:rPr lang="ru-RU" sz="2400" b="1" dirty="0">
                <a:solidFill>
                  <a:srgbClr val="0070C0"/>
                </a:solidFill>
              </a:rPr>
              <a:t>(учитель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МАРЧЕНКО НАТАЛЬЯ ГРИГОРЬЕВНА)</a:t>
            </a:r>
            <a:endParaRPr lang="ru-RU" sz="2400" dirty="0">
              <a:solidFill>
                <a:srgbClr val="0070C0"/>
              </a:solidFill>
            </a:endParaRPr>
          </a:p>
          <a:p>
            <a:r>
              <a:rPr lang="ru-RU" sz="2400" b="1" dirty="0" smtClean="0">
                <a:solidFill>
                  <a:srgbClr val="0070C0"/>
                </a:solidFill>
              </a:rPr>
              <a:t>СОКОЛОВ ЕГОР, </a:t>
            </a:r>
            <a:r>
              <a:rPr lang="ru-RU" sz="2400" dirty="0">
                <a:solidFill>
                  <a:srgbClr val="0070C0"/>
                </a:solidFill>
              </a:rPr>
              <a:t>обучающийся 7-а –призер олимпиады  </a:t>
            </a:r>
            <a:r>
              <a:rPr lang="ru-RU" sz="2400" dirty="0" smtClean="0">
                <a:solidFill>
                  <a:srgbClr val="0070C0"/>
                </a:solidFill>
              </a:rPr>
              <a:t>по </a:t>
            </a:r>
            <a:r>
              <a:rPr lang="ru-RU" sz="2400" dirty="0">
                <a:solidFill>
                  <a:srgbClr val="0070C0"/>
                </a:solidFill>
              </a:rPr>
              <a:t>русскому языку </a:t>
            </a:r>
            <a:r>
              <a:rPr lang="ru-RU" sz="2400" b="1" dirty="0">
                <a:solidFill>
                  <a:srgbClr val="0070C0"/>
                </a:solidFill>
              </a:rPr>
              <a:t>(учитель </a:t>
            </a:r>
            <a:r>
              <a:rPr lang="ru-RU" sz="2400" b="1" dirty="0" smtClean="0">
                <a:solidFill>
                  <a:srgbClr val="0070C0"/>
                </a:solidFill>
              </a:rPr>
              <a:t>МАРЧЕНКО НАТАЛЬЯ ГРИГОРЬЕВНА), </a:t>
            </a:r>
            <a:r>
              <a:rPr lang="ru-RU" sz="2400" dirty="0">
                <a:solidFill>
                  <a:srgbClr val="0070C0"/>
                </a:solidFill>
              </a:rPr>
              <a:t>призер олимпиады по </a:t>
            </a:r>
            <a:r>
              <a:rPr lang="ru-RU" sz="2400" dirty="0" smtClean="0">
                <a:solidFill>
                  <a:srgbClr val="0070C0"/>
                </a:solidFill>
              </a:rPr>
              <a:t>истории </a:t>
            </a:r>
            <a:r>
              <a:rPr lang="ru-RU" sz="2400" b="1" dirty="0" smtClean="0">
                <a:solidFill>
                  <a:srgbClr val="0070C0"/>
                </a:solidFill>
              </a:rPr>
              <a:t>(</a:t>
            </a:r>
            <a:r>
              <a:rPr lang="ru-RU" sz="2400" b="1" dirty="0">
                <a:solidFill>
                  <a:srgbClr val="0070C0"/>
                </a:solidFill>
              </a:rPr>
              <a:t>учитель СПИРИДОНОВА СВЕТЛАНА АЛЕКСАНДРОВНА</a:t>
            </a:r>
            <a:r>
              <a:rPr lang="ru-RU" sz="2400" b="1" dirty="0" smtClean="0">
                <a:solidFill>
                  <a:srgbClr val="0070C0"/>
                </a:solidFill>
              </a:rPr>
              <a:t>), </a:t>
            </a:r>
            <a:r>
              <a:rPr lang="ru-RU" sz="2400" dirty="0" smtClean="0">
                <a:solidFill>
                  <a:srgbClr val="0070C0"/>
                </a:solidFill>
              </a:rPr>
              <a:t>по краеведению </a:t>
            </a:r>
            <a:r>
              <a:rPr lang="ru-RU" sz="2400" b="1" dirty="0" smtClean="0">
                <a:solidFill>
                  <a:srgbClr val="0070C0"/>
                </a:solidFill>
              </a:rPr>
              <a:t>(</a:t>
            </a:r>
            <a:r>
              <a:rPr lang="ru-RU" sz="2400" b="1" dirty="0">
                <a:solidFill>
                  <a:srgbClr val="0070C0"/>
                </a:solidFill>
              </a:rPr>
              <a:t>учитель ФОМИНОВА ЕЛЕНА АНАТОЛЬЕВНА)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786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462" y="128588"/>
            <a:ext cx="7015163" cy="6729412"/>
          </a:xfrm>
        </p:spPr>
      </p:pic>
    </p:spTree>
    <p:extLst>
      <p:ext uri="{BB962C8B-B14F-4D97-AF65-F5344CB8AC3E}">
        <p14:creationId xmlns:p14="http://schemas.microsoft.com/office/powerpoint/2010/main" val="12814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189</TotalTime>
  <Words>1283</Words>
  <Application>Microsoft Office PowerPoint</Application>
  <PresentationFormat>Широкоэкранный</PresentationFormat>
  <Paragraphs>86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Book Antiqua</vt:lpstr>
      <vt:lpstr>Monotype Corsiva</vt:lpstr>
      <vt:lpstr>Trebuchet MS</vt:lpstr>
      <vt:lpstr>Wingdings 2</vt:lpstr>
      <vt:lpstr>Wingdings 3</vt:lpstr>
      <vt:lpstr>Аспект</vt:lpstr>
      <vt:lpstr>Презентация PowerPoint</vt:lpstr>
      <vt:lpstr>Методическая тема школы на 2021-2022 уч.год:   </vt:lpstr>
      <vt:lpstr>Цель методической работы: </vt:lpstr>
      <vt:lpstr>ЗАДАЧИ МЕТОДИЧЕСКОЙ РАБОТЫ</vt:lpstr>
      <vt:lpstr>Методические темы по самообразованию учителей:</vt:lpstr>
      <vt:lpstr>Наставничество как форма работы с молодыми педагогами (по модели педагог – педагог)</vt:lpstr>
      <vt:lpstr>Презентация PowerPoint</vt:lpstr>
      <vt:lpstr>Наставничество как форма работы с одаренными детьми (по модели педагог – ученик)</vt:lpstr>
      <vt:lpstr>Презентация PowerPoint</vt:lpstr>
      <vt:lpstr>Наставничество как форма научной деятельности (по модели педагог – ученик)</vt:lpstr>
      <vt:lpstr>Презентация PowerPoint</vt:lpstr>
      <vt:lpstr>Презентация PowerPoint</vt:lpstr>
      <vt:lpstr>Наставничество как форма работы кадетами (по модели педагог – ученик)</vt:lpstr>
      <vt:lpstr>Презентация PowerPoint</vt:lpstr>
      <vt:lpstr>Наставничество как форма работы в школьном пресс-центре (по модели педагог – ученик)</vt:lpstr>
      <vt:lpstr>Презентация PowerPoint</vt:lpstr>
      <vt:lpstr>Презентация PowerPoint</vt:lpstr>
      <vt:lpstr>Наставничество как форма работы с лидерами (по модели педагог – ученик)</vt:lpstr>
      <vt:lpstr>Презентация PowerPoint</vt:lpstr>
      <vt:lpstr>Перспективной задачей МО гуманитарного цикла на будущий 2022-2023 учебный год становится реализация наставничества по модели ученик – ученик.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Ананьина А.С.</dc:creator>
  <cp:lastModifiedBy> Ананьина А.С.</cp:lastModifiedBy>
  <cp:revision>21</cp:revision>
  <dcterms:created xsi:type="dcterms:W3CDTF">2022-06-16T06:22:18Z</dcterms:created>
  <dcterms:modified xsi:type="dcterms:W3CDTF">2022-06-16T09:31:48Z</dcterms:modified>
</cp:coreProperties>
</file>