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2" r:id="rId7"/>
    <p:sldId id="264" r:id="rId8"/>
    <p:sldId id="265" r:id="rId9"/>
    <p:sldId id="261" r:id="rId10"/>
    <p:sldId id="266" r:id="rId11"/>
    <p:sldId id="281" r:id="rId12"/>
    <p:sldId id="276" r:id="rId13"/>
    <p:sldId id="268" r:id="rId14"/>
    <p:sldId id="269" r:id="rId15"/>
    <p:sldId id="272" r:id="rId16"/>
    <p:sldId id="274" r:id="rId17"/>
    <p:sldId id="280" r:id="rId18"/>
    <p:sldId id="277" r:id="rId19"/>
    <p:sldId id="271" r:id="rId20"/>
    <p:sldId id="273" r:id="rId21"/>
    <p:sldId id="279" r:id="rId22"/>
    <p:sldId id="270" r:id="rId23"/>
    <p:sldId id="278" r:id="rId24"/>
    <p:sldId id="267" r:id="rId25"/>
    <p:sldId id="282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6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E57761-FB22-4A14-AC09-446E0BB92183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9334AF-A90F-4373-9333-0957A9925B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2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9334AF-A90F-4373-9333-0957A9925B0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705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9334AF-A90F-4373-9333-0957A9925B0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140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9334AF-A90F-4373-9333-0957A9925B09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122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3B6E4-0927-4779-A835-5C101EACEDF1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7D6A-3EE0-4038-B152-E5D233A35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958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3B6E4-0927-4779-A835-5C101EACEDF1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7D6A-3EE0-4038-B152-E5D233A35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127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3B6E4-0927-4779-A835-5C101EACEDF1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7D6A-3EE0-4038-B152-E5D233A35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933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3B6E4-0927-4779-A835-5C101EACEDF1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7D6A-3EE0-4038-B152-E5D233A35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638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3B6E4-0927-4779-A835-5C101EACEDF1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7D6A-3EE0-4038-B152-E5D233A35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34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3B6E4-0927-4779-A835-5C101EACEDF1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7D6A-3EE0-4038-B152-E5D233A35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223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3B6E4-0927-4779-A835-5C101EACEDF1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7D6A-3EE0-4038-B152-E5D233A35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609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3B6E4-0927-4779-A835-5C101EACEDF1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7D6A-3EE0-4038-B152-E5D233A35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812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3B6E4-0927-4779-A835-5C101EACEDF1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7D6A-3EE0-4038-B152-E5D233A35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274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3B6E4-0927-4779-A835-5C101EACEDF1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7D6A-3EE0-4038-B152-E5D233A35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453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3B6E4-0927-4779-A835-5C101EACEDF1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7D6A-3EE0-4038-B152-E5D233A35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213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3B6E4-0927-4779-A835-5C101EACEDF1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57D6A-3EE0-4038-B152-E5D233A35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655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415974" y="660698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91431" y="1386305"/>
            <a:ext cx="7848495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Анализ работы МО </a:t>
            </a:r>
          </a:p>
          <a:p>
            <a:pPr algn="ctr"/>
            <a:r>
              <a:rPr lang="ru-RU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учителей гуманитарного цикла</a:t>
            </a:r>
          </a:p>
          <a:p>
            <a:pPr algn="ctr"/>
            <a:r>
              <a:rPr lang="ru-RU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з</a:t>
            </a:r>
            <a:r>
              <a:rPr lang="ru-RU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а 2022-2023 учебный год</a:t>
            </a:r>
          </a:p>
        </p:txBody>
      </p:sp>
    </p:spTree>
    <p:extLst>
      <p:ext uri="{BB962C8B-B14F-4D97-AF65-F5344CB8AC3E}">
        <p14:creationId xmlns:p14="http://schemas.microsoft.com/office/powerpoint/2010/main" val="3083676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b="1" dirty="0"/>
          </a:p>
        </p:txBody>
      </p:sp>
      <p:pic>
        <p:nvPicPr>
          <p:cNvPr id="5" name="КРАСИВАЯ - СПОКОЙНАЯ КОМПОЗИЦИЯ(">
            <a:hlinkClick r:id="" action="ppaction://media"/>
            <a:extLst>
              <a:ext uri="{FF2B5EF4-FFF2-40B4-BE49-F238E27FC236}">
                <a16:creationId xmlns:a16="http://schemas.microsoft.com/office/drawing/2014/main" id="{EA11F47F-790E-46D5-9689-916557C6CB85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1774" y="6205845"/>
            <a:ext cx="487363" cy="487362"/>
          </a:xfrm>
        </p:spPr>
      </p:pic>
      <p:sp>
        <p:nvSpPr>
          <p:cNvPr id="4" name="Прямоугольник 3"/>
          <p:cNvSpPr/>
          <p:nvPr/>
        </p:nvSpPr>
        <p:spPr>
          <a:xfrm>
            <a:off x="281274" y="1335861"/>
            <a:ext cx="11627863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8000" b="1" dirty="0"/>
              <a:t>Список учителей</a:t>
            </a:r>
          </a:p>
          <a:p>
            <a:pPr algn="ctr"/>
            <a:r>
              <a:rPr lang="ru-RU" sz="8000" b="1" dirty="0"/>
              <a:t>МО гуманитарного цикла</a:t>
            </a:r>
            <a:endParaRPr lang="ru-RU" sz="80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8908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34849" y="-1075712"/>
            <a:ext cx="6816486" cy="9050937"/>
          </a:xfrm>
        </p:spPr>
      </p:pic>
      <p:sp>
        <p:nvSpPr>
          <p:cNvPr id="5" name="Прямоугольник 4"/>
          <p:cNvSpPr/>
          <p:nvPr/>
        </p:nvSpPr>
        <p:spPr>
          <a:xfrm>
            <a:off x="1417623" y="5683374"/>
            <a:ext cx="8975214" cy="83099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>
                <a:ln/>
                <a:solidFill>
                  <a:srgbClr val="FF0000"/>
                </a:solidFill>
                <a:effectLst/>
              </a:rPr>
              <a:t>УЧИТЕЛЯМИ СЛАВИТСЯ РОССИЯ!</a:t>
            </a:r>
          </a:p>
        </p:txBody>
      </p:sp>
    </p:spTree>
    <p:extLst>
      <p:ext uri="{BB962C8B-B14F-4D97-AF65-F5344CB8AC3E}">
        <p14:creationId xmlns:p14="http://schemas.microsoft.com/office/powerpoint/2010/main" val="435118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28" r="12757" b="4427"/>
          <a:stretch/>
        </p:blipFill>
        <p:spPr>
          <a:xfrm>
            <a:off x="663921" y="-72429"/>
            <a:ext cx="10864158" cy="6859515"/>
          </a:xfrm>
        </p:spPr>
      </p:pic>
    </p:spTree>
    <p:extLst>
      <p:ext uri="{BB962C8B-B14F-4D97-AF65-F5344CB8AC3E}">
        <p14:creationId xmlns:p14="http://schemas.microsoft.com/office/powerpoint/2010/main" val="1666952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1" r="13261" b="25901"/>
          <a:stretch/>
        </p:blipFill>
        <p:spPr>
          <a:xfrm>
            <a:off x="1962887" y="-4611"/>
            <a:ext cx="7820210" cy="6862611"/>
          </a:xfrm>
        </p:spPr>
      </p:pic>
    </p:spTree>
    <p:extLst>
      <p:ext uri="{BB962C8B-B14F-4D97-AF65-F5344CB8AC3E}">
        <p14:creationId xmlns:p14="http://schemas.microsoft.com/office/powerpoint/2010/main" val="1813406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" r="4597" b="21706"/>
          <a:stretch/>
        </p:blipFill>
        <p:spPr>
          <a:xfrm>
            <a:off x="0" y="443157"/>
            <a:ext cx="12201565" cy="5800327"/>
          </a:xfrm>
        </p:spPr>
      </p:pic>
    </p:spTree>
    <p:extLst>
      <p:ext uri="{BB962C8B-B14F-4D97-AF65-F5344CB8AC3E}">
        <p14:creationId xmlns:p14="http://schemas.microsoft.com/office/powerpoint/2010/main" val="949685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3" r="18322" b="9628"/>
          <a:stretch/>
        </p:blipFill>
        <p:spPr>
          <a:xfrm>
            <a:off x="1530035" y="0"/>
            <a:ext cx="8935770" cy="6869482"/>
          </a:xfrm>
        </p:spPr>
      </p:pic>
    </p:spTree>
    <p:extLst>
      <p:ext uri="{BB962C8B-B14F-4D97-AF65-F5344CB8AC3E}">
        <p14:creationId xmlns:p14="http://schemas.microsoft.com/office/powerpoint/2010/main" val="3417473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59" b="11009"/>
          <a:stretch/>
        </p:blipFill>
        <p:spPr>
          <a:xfrm>
            <a:off x="0" y="289711"/>
            <a:ext cx="12162228" cy="6269524"/>
          </a:xfrm>
        </p:spPr>
      </p:pic>
    </p:spTree>
    <p:extLst>
      <p:ext uri="{BB962C8B-B14F-4D97-AF65-F5344CB8AC3E}">
        <p14:creationId xmlns:p14="http://schemas.microsoft.com/office/powerpoint/2010/main" val="2273095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23" r="50208" b="266"/>
          <a:stretch/>
        </p:blipFill>
        <p:spPr>
          <a:xfrm>
            <a:off x="2904653" y="0"/>
            <a:ext cx="6762939" cy="6867122"/>
          </a:xfrm>
        </p:spPr>
      </p:pic>
    </p:spTree>
    <p:extLst>
      <p:ext uri="{BB962C8B-B14F-4D97-AF65-F5344CB8AC3E}">
        <p14:creationId xmlns:p14="http://schemas.microsoft.com/office/powerpoint/2010/main" val="11797030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27" b="28770"/>
          <a:stretch/>
        </p:blipFill>
        <p:spPr>
          <a:xfrm>
            <a:off x="0" y="1167897"/>
            <a:ext cx="12192000" cy="4517679"/>
          </a:xfrm>
        </p:spPr>
      </p:pic>
    </p:spTree>
    <p:extLst>
      <p:ext uri="{BB962C8B-B14F-4D97-AF65-F5344CB8AC3E}">
        <p14:creationId xmlns:p14="http://schemas.microsoft.com/office/powerpoint/2010/main" val="2311265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" t="12802" r="-297" b="29271"/>
          <a:stretch/>
        </p:blipFill>
        <p:spPr>
          <a:xfrm>
            <a:off x="-54321" y="860079"/>
            <a:ext cx="12244957" cy="5296278"/>
          </a:xfrm>
        </p:spPr>
      </p:pic>
    </p:spTree>
    <p:extLst>
      <p:ext uri="{BB962C8B-B14F-4D97-AF65-F5344CB8AC3E}">
        <p14:creationId xmlns:p14="http://schemas.microsoft.com/office/powerpoint/2010/main" val="444346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336" y="122991"/>
            <a:ext cx="11769505" cy="1325563"/>
          </a:xfrm>
        </p:spPr>
        <p:txBody>
          <a:bodyPr/>
          <a:lstStyle/>
          <a:p>
            <a:r>
              <a:rPr lang="ru-RU" b="1" dirty="0"/>
              <a:t>Ключевое условие </a:t>
            </a:r>
            <a:r>
              <a:rPr lang="ru-RU" b="1" dirty="0">
                <a:solidFill>
                  <a:srgbClr val="C00000"/>
                </a:solidFill>
              </a:rPr>
              <a:t>«Учитель. Школьная команда»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852" y="1018739"/>
            <a:ext cx="8247707" cy="5839261"/>
          </a:xfrm>
        </p:spPr>
      </p:pic>
    </p:spTree>
    <p:extLst>
      <p:ext uri="{BB962C8B-B14F-4D97-AF65-F5344CB8AC3E}">
        <p14:creationId xmlns:p14="http://schemas.microsoft.com/office/powerpoint/2010/main" val="1217226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700" y="0"/>
            <a:ext cx="9134946" cy="6851210"/>
          </a:xfrm>
        </p:spPr>
      </p:pic>
    </p:spTree>
    <p:extLst>
      <p:ext uri="{BB962C8B-B14F-4D97-AF65-F5344CB8AC3E}">
        <p14:creationId xmlns:p14="http://schemas.microsoft.com/office/powerpoint/2010/main" val="27147227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6" t="33362" r="6359" b="7756"/>
          <a:stretch/>
        </p:blipFill>
        <p:spPr>
          <a:xfrm>
            <a:off x="66516" y="365125"/>
            <a:ext cx="12104188" cy="6343493"/>
          </a:xfrm>
        </p:spPr>
      </p:pic>
    </p:spTree>
    <p:extLst>
      <p:ext uri="{BB962C8B-B14F-4D97-AF65-F5344CB8AC3E}">
        <p14:creationId xmlns:p14="http://schemas.microsoft.com/office/powerpoint/2010/main" val="7897586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9"/>
          <a:stretch/>
        </p:blipFill>
        <p:spPr>
          <a:xfrm>
            <a:off x="2223003" y="0"/>
            <a:ext cx="7745993" cy="6858000"/>
          </a:xfrm>
        </p:spPr>
      </p:pic>
    </p:spTree>
    <p:extLst>
      <p:ext uri="{BB962C8B-B14F-4D97-AF65-F5344CB8AC3E}">
        <p14:creationId xmlns:p14="http://schemas.microsoft.com/office/powerpoint/2010/main" val="449770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49" b="22376"/>
          <a:stretch/>
        </p:blipFill>
        <p:spPr>
          <a:xfrm>
            <a:off x="1240325" y="-1086"/>
            <a:ext cx="9949760" cy="6859086"/>
          </a:xfrm>
        </p:spPr>
      </p:pic>
    </p:spTree>
    <p:extLst>
      <p:ext uri="{BB962C8B-B14F-4D97-AF65-F5344CB8AC3E}">
        <p14:creationId xmlns:p14="http://schemas.microsoft.com/office/powerpoint/2010/main" val="33827353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784" y="27161"/>
            <a:ext cx="9036113" cy="6830840"/>
          </a:xfrm>
        </p:spPr>
      </p:pic>
    </p:spTree>
    <p:extLst>
      <p:ext uri="{BB962C8B-B14F-4D97-AF65-F5344CB8AC3E}">
        <p14:creationId xmlns:p14="http://schemas.microsoft.com/office/powerpoint/2010/main" val="42675939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931" y="1"/>
            <a:ext cx="9506138" cy="6858000"/>
          </a:xfrm>
        </p:spPr>
      </p:pic>
    </p:spTree>
    <p:extLst>
      <p:ext uri="{BB962C8B-B14F-4D97-AF65-F5344CB8AC3E}">
        <p14:creationId xmlns:p14="http://schemas.microsoft.com/office/powerpoint/2010/main" val="2438647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Условия педагогического труда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5101" y="1690688"/>
            <a:ext cx="10828699" cy="4486275"/>
          </a:xfrm>
        </p:spPr>
        <p:txBody>
          <a:bodyPr/>
          <a:lstStyle/>
          <a:p>
            <a:r>
              <a:rPr lang="ru-RU" dirty="0"/>
              <a:t>Использование единых подходов к штатному расписанию (количество административного персонала на контингент, узкие специалисты) </a:t>
            </a:r>
          </a:p>
          <a:p>
            <a:r>
              <a:rPr lang="ru-RU" dirty="0"/>
              <a:t>Предусмотрены меры материального и нематериального стимулирования (разработан школьный локальный акт о системе материального и нематериального стимулирования, соблюдаются требования локального акта) </a:t>
            </a:r>
          </a:p>
        </p:txBody>
      </p:sp>
    </p:spTree>
    <p:extLst>
      <p:ext uri="{BB962C8B-B14F-4D97-AF65-F5344CB8AC3E}">
        <p14:creationId xmlns:p14="http://schemas.microsoft.com/office/powerpoint/2010/main" val="1911711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Методическое сопровождение педагогических кадров. Система наставничества.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927" y="1825625"/>
            <a:ext cx="10965873" cy="4898448"/>
          </a:xfrm>
        </p:spPr>
        <p:txBody>
          <a:bodyPr/>
          <a:lstStyle/>
          <a:p>
            <a:r>
              <a:rPr lang="ru-RU" dirty="0"/>
              <a:t>Наличие методических объединений (МО учителей гуманитарного цикла)</a:t>
            </a:r>
          </a:p>
          <a:p>
            <a:r>
              <a:rPr lang="ru-RU" dirty="0"/>
              <a:t>Развитие системы наставничества (Марченко Н.Г. – наставник </a:t>
            </a:r>
            <a:r>
              <a:rPr lang="ru-RU" dirty="0" err="1"/>
              <a:t>Ильевой</a:t>
            </a:r>
            <a:r>
              <a:rPr lang="ru-RU" dirty="0"/>
              <a:t> М.Е.)</a:t>
            </a:r>
            <a:r>
              <a:rPr lang="en-US" dirty="0"/>
              <a:t> (</a:t>
            </a:r>
            <a:r>
              <a:rPr lang="ru-RU" dirty="0"/>
              <a:t>«критический» показатель) </a:t>
            </a:r>
          </a:p>
          <a:p>
            <a:r>
              <a:rPr lang="ru-RU" dirty="0"/>
              <a:t>Охват учителей диагностикой профессиональных компетенций (федеральной</a:t>
            </a:r>
            <a:r>
              <a:rPr lang="en-US" dirty="0"/>
              <a:t>-0</a:t>
            </a:r>
            <a:r>
              <a:rPr lang="ru-RU" dirty="0"/>
              <a:t>, региональной</a:t>
            </a:r>
            <a:r>
              <a:rPr lang="en-US" dirty="0"/>
              <a:t>-18%</a:t>
            </a:r>
            <a:r>
              <a:rPr lang="ru-RU" dirty="0"/>
              <a:t>, самодиагностикой 100% ) </a:t>
            </a:r>
          </a:p>
          <a:p>
            <a:r>
              <a:rPr lang="ru-RU" dirty="0"/>
              <a:t>Доля учителей, для которых  по результатам диагностики разработаны индивидуальные образовательные маршруты (3 человека – 10% и более) </a:t>
            </a:r>
          </a:p>
        </p:txBody>
      </p:sp>
    </p:spTree>
    <p:extLst>
      <p:ext uri="{BB962C8B-B14F-4D97-AF65-F5344CB8AC3E}">
        <p14:creationId xmlns:p14="http://schemas.microsoft.com/office/powerpoint/2010/main" val="288448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1020"/>
          </a:xfrm>
        </p:spPr>
        <p:txBody>
          <a:bodyPr/>
          <a:lstStyle/>
          <a:p>
            <a:r>
              <a:rPr lang="ru-RU" b="1" dirty="0"/>
              <a:t>Развитие и повышение квалификации</a:t>
            </a:r>
            <a:r>
              <a:rPr lang="ru-RU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2509" y="1413164"/>
            <a:ext cx="11591636" cy="5255491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Доля педагогических работников, прошедших обучение по программам повышения квалификации, размещенным в Федеральном реестре дополнительных профессиональных программ педагогического образования (за три последних года) </a:t>
            </a:r>
          </a:p>
          <a:p>
            <a:r>
              <a:rPr lang="ru-RU" dirty="0"/>
              <a:t>Доля педагогических работников, прошедших обучение по программам повышения квалификации по инструментам ЦОС, размещенным в Федеральном реестре дополнительных профессиональных программ педагогического образования  (за три последних года)</a:t>
            </a:r>
          </a:p>
          <a:p>
            <a:r>
              <a:rPr lang="ru-RU" dirty="0"/>
              <a:t>Повышение квалификации управленческой команды по программам из Федерального реестра образовательных программ дополнительного профессионального образования (за три последних года)</a:t>
            </a:r>
          </a:p>
          <a:p>
            <a:r>
              <a:rPr lang="ru-RU" dirty="0"/>
              <a:t>Участие педагогов в конкурсном движении </a:t>
            </a:r>
          </a:p>
          <a:p>
            <a:r>
              <a:rPr lang="ru-RU" dirty="0"/>
              <a:t>Наличие среди педагогов победителей и призеров конкурсов </a:t>
            </a:r>
          </a:p>
        </p:txBody>
      </p:sp>
    </p:spTree>
    <p:extLst>
      <p:ext uri="{BB962C8B-B14F-4D97-AF65-F5344CB8AC3E}">
        <p14:creationId xmlns:p14="http://schemas.microsoft.com/office/powerpoint/2010/main" val="817534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8643" y="172016"/>
            <a:ext cx="11245158" cy="650944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1. Доля педагогических работников, прошедших обучение по программам </a:t>
            </a:r>
            <a:r>
              <a:rPr lang="ru-RU" b="1" dirty="0"/>
              <a:t>повышения квалификации</a:t>
            </a:r>
            <a:r>
              <a:rPr lang="ru-RU" dirty="0"/>
              <a:t>, размещенным в Федеральном реестре дополнительных профессиональных программ педагогического образования (за три последних года 100%) </a:t>
            </a:r>
          </a:p>
          <a:p>
            <a:r>
              <a:rPr lang="ru-RU" dirty="0"/>
              <a:t>в 2022-2023 уч. году обучились в ЛОИРО </a:t>
            </a:r>
            <a:r>
              <a:rPr lang="ru-RU" b="1" dirty="0"/>
              <a:t>«Реализация требований обновленных ФГОС НОО, ООО, СОО в деятельности образовательной организации» </a:t>
            </a:r>
            <a:r>
              <a:rPr lang="ru-RU" dirty="0"/>
              <a:t>(Дьяконова Г.И., Левошина И.В., Марченко Н.Г., Спиридонова С.А., Тюрина Л.Т.)</a:t>
            </a:r>
          </a:p>
          <a:p>
            <a:pPr marL="0" indent="0">
              <a:buNone/>
            </a:pPr>
            <a:r>
              <a:rPr lang="ru-RU" dirty="0"/>
              <a:t>2. Доля педагогических работников, прошедших обучение по программам повышения квалификации по </a:t>
            </a:r>
            <a:r>
              <a:rPr lang="ru-RU" b="1" dirty="0"/>
              <a:t>инструментам ЦОС</a:t>
            </a:r>
            <a:r>
              <a:rPr lang="ru-RU" dirty="0"/>
              <a:t>, размещенным в Федеральном реестре дополнительных профессиональных программ педагогического образования  (за три последних года 35%, это низкий показатель)</a:t>
            </a:r>
          </a:p>
          <a:p>
            <a:r>
              <a:rPr lang="ru-RU" dirty="0"/>
              <a:t>ООО МЭО </a:t>
            </a:r>
            <a:r>
              <a:rPr lang="ru-RU" b="1" dirty="0"/>
              <a:t>«Развитие цифровой грамотности педагогов. Современные формы оценивания в цифровой школе» </a:t>
            </a:r>
            <a:r>
              <a:rPr lang="ru-RU" dirty="0"/>
              <a:t>(</a:t>
            </a:r>
            <a:r>
              <a:rPr lang="ru-RU" dirty="0" err="1"/>
              <a:t>Бекиров</a:t>
            </a:r>
            <a:r>
              <a:rPr lang="ru-RU" dirty="0"/>
              <a:t> А.А., Зарубина Е.В., Мочалова О.А., </a:t>
            </a:r>
            <a:r>
              <a:rPr lang="ru-RU" dirty="0" err="1"/>
              <a:t>Мысливая</a:t>
            </a:r>
            <a:r>
              <a:rPr lang="ru-RU" dirty="0"/>
              <a:t> О.В., Спиридонова С.А., Фоминова Е.А.)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9209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9176" y="144855"/>
            <a:ext cx="11154624" cy="603210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5. Повышение квалификации по </a:t>
            </a:r>
            <a:r>
              <a:rPr lang="ru-RU" b="1" dirty="0"/>
              <a:t>образовательным программам </a:t>
            </a:r>
            <a:r>
              <a:rPr lang="ru-RU" dirty="0"/>
              <a:t>(за три последних года меньше 50%)</a:t>
            </a:r>
          </a:p>
          <a:p>
            <a:r>
              <a:rPr lang="ru-RU" dirty="0"/>
              <a:t>В ФИОКО прошли обучение по программе </a:t>
            </a:r>
            <a:r>
              <a:rPr lang="ru-RU" b="1" dirty="0"/>
              <a:t>«Оценивание ответов на задания всероссийских проверочных работ. Русский язык. 5-8 класс» </a:t>
            </a:r>
            <a:r>
              <a:rPr lang="ru-RU" dirty="0"/>
              <a:t>(Ананьина А.С., Левошина И.В. Марченко Н.Г.)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8928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642" y="337965"/>
            <a:ext cx="11914360" cy="1325563"/>
          </a:xfrm>
        </p:spPr>
        <p:txBody>
          <a:bodyPr>
            <a:noAutofit/>
          </a:bodyPr>
          <a:lstStyle/>
          <a:p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педагогов в конкурсном движении</a:t>
            </a:r>
            <a:b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среди педагогов победителей и призеров конкурсов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6705" y="1825625"/>
            <a:ext cx="10557095" cy="4692870"/>
          </a:xfrm>
        </p:spPr>
        <p:txBody>
          <a:bodyPr/>
          <a:lstStyle/>
          <a:p>
            <a:r>
              <a:rPr lang="ru-RU" dirty="0"/>
              <a:t>Минпросвещения России (Например: Мой лучший урок)</a:t>
            </a:r>
          </a:p>
          <a:p>
            <a:r>
              <a:rPr lang="ru-RU" dirty="0"/>
              <a:t>Педагогические таланты России (дипломы соответствуют ФГОС)</a:t>
            </a:r>
          </a:p>
          <a:p>
            <a:r>
              <a:rPr lang="ru-RU" dirty="0"/>
              <a:t>Академия педагогических проектов РФ (бесплатная публикация материалов)</a:t>
            </a:r>
          </a:p>
          <a:p>
            <a:r>
              <a:rPr lang="ru-RU" dirty="0"/>
              <a:t>Урок РФ (например: Конспект урока с мультимедийным сопровождением)</a:t>
            </a:r>
          </a:p>
          <a:p>
            <a:r>
              <a:rPr lang="ru-RU" dirty="0"/>
              <a:t>Продленка (Всероссийские конкурсы профессионального мастерства)</a:t>
            </a:r>
          </a:p>
          <a:p>
            <a:r>
              <a:rPr lang="ru-RU" dirty="0"/>
              <a:t>Солнечный свет (разный уровень участия)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510" y="5051834"/>
            <a:ext cx="2455490" cy="180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16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6389618"/>
              </p:ext>
            </p:extLst>
          </p:nvPr>
        </p:nvGraphicFramePr>
        <p:xfrm>
          <a:off x="838201" y="1690688"/>
          <a:ext cx="10515598" cy="4525384"/>
        </p:xfrm>
        <a:graphic>
          <a:graphicData uri="http://schemas.openxmlformats.org/drawingml/2006/table">
            <a:tbl>
              <a:tblPr firstRow="1" firstCol="1" bandRow="1"/>
              <a:tblGrid>
                <a:gridCol w="3067997">
                  <a:extLst>
                    <a:ext uri="{9D8B030D-6E8A-4147-A177-3AD203B41FA5}">
                      <a16:colId xmlns:a16="http://schemas.microsoft.com/office/drawing/2014/main" val="1715175466"/>
                    </a:ext>
                  </a:extLst>
                </a:gridCol>
                <a:gridCol w="3067997">
                  <a:extLst>
                    <a:ext uri="{9D8B030D-6E8A-4147-A177-3AD203B41FA5}">
                      <a16:colId xmlns:a16="http://schemas.microsoft.com/office/drawing/2014/main" val="1278948980"/>
                    </a:ext>
                  </a:extLst>
                </a:gridCol>
                <a:gridCol w="3067997">
                  <a:extLst>
                    <a:ext uri="{9D8B030D-6E8A-4147-A177-3AD203B41FA5}">
                      <a16:colId xmlns:a16="http://schemas.microsoft.com/office/drawing/2014/main" val="174923936"/>
                    </a:ext>
                  </a:extLst>
                </a:gridCol>
                <a:gridCol w="1311607">
                  <a:extLst>
                    <a:ext uri="{9D8B030D-6E8A-4147-A177-3AD203B41FA5}">
                      <a16:colId xmlns:a16="http://schemas.microsoft.com/office/drawing/2014/main" val="2876679727"/>
                    </a:ext>
                  </a:extLst>
                </a:gridCol>
              </a:tblGrid>
              <a:tr h="1131346">
                <a:tc rowSpan="4">
                  <a:txBody>
                    <a:bodyPr/>
                    <a:lstStyle/>
                    <a:p>
                      <a:pPr marL="0" marR="92075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Распределение по уровням </a:t>
                      </a:r>
                      <a:endParaRPr lang="ru-RU" sz="3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850" marR="67310" marT="139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5400" indent="44323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</a:t>
                      </a:r>
                      <a:endParaRPr lang="ru-RU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850" marR="67310" marT="139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17905" marR="92075" indent="44323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Диапазон </a:t>
                      </a:r>
                      <a:endParaRPr lang="ru-RU" sz="3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850" marR="67310" marT="139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2075" indent="44323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9850" marR="67310" marT="1397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3852790"/>
                  </a:ext>
                </a:extLst>
              </a:tr>
              <a:tr h="11313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25400" indent="44323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Базовый уровень </a:t>
                      </a:r>
                      <a:endParaRPr lang="ru-RU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850" marR="67310" marT="139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6175" marR="92075" indent="44323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ru-RU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‒</a:t>
                      </a:r>
                      <a:r>
                        <a:rPr lang="ru-RU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 </a:t>
                      </a:r>
                      <a:endParaRPr lang="ru-RU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850" marR="67310" marT="139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2075" indent="44323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9850" marR="67310" marT="1397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4983146"/>
                  </a:ext>
                </a:extLst>
              </a:tr>
              <a:tr h="11313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25400" indent="44323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уровень </a:t>
                      </a:r>
                      <a:endParaRPr lang="ru-RU" sz="3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850" marR="67310" marT="139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6175" marR="92075" indent="44323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‒</a:t>
                      </a: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 </a:t>
                      </a:r>
                      <a:endParaRPr lang="ru-RU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850" marR="67310" marT="139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2075" indent="44323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9850" marR="67310" marT="1397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0658933"/>
                  </a:ext>
                </a:extLst>
              </a:tr>
              <a:tr h="11313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26670" indent="44323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 уровень </a:t>
                      </a:r>
                      <a:endParaRPr lang="ru-RU" sz="3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850" marR="67310" marT="139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6175" marR="92075" indent="44323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‒</a:t>
                      </a: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 </a:t>
                      </a:r>
                      <a:endParaRPr lang="ru-RU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850" marR="67310" marT="139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2075" indent="44323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9850" marR="67310" marT="1397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50707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61683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</TotalTime>
  <Words>490</Words>
  <Application>Microsoft Office PowerPoint</Application>
  <PresentationFormat>Широкоэкранный</PresentationFormat>
  <Paragraphs>51</Paragraphs>
  <Slides>25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Ключевое условие «Учитель. Школьная команда» </vt:lpstr>
      <vt:lpstr>Условия педагогического труда </vt:lpstr>
      <vt:lpstr>Методическое сопровождение педагогических кадров. Система наставничества.</vt:lpstr>
      <vt:lpstr>Развитие и повышение квалификации </vt:lpstr>
      <vt:lpstr>Презентация PowerPoint</vt:lpstr>
      <vt:lpstr>Презентация PowerPoint</vt:lpstr>
      <vt:lpstr>Участие педагогов в конкурсном движении Наличие среди педагогов победителей и призеров конкурсов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Ананьина А.С.</dc:creator>
  <cp:lastModifiedBy> Ананьина А.С.</cp:lastModifiedBy>
  <cp:revision>29</cp:revision>
  <dcterms:created xsi:type="dcterms:W3CDTF">2023-06-02T11:07:00Z</dcterms:created>
  <dcterms:modified xsi:type="dcterms:W3CDTF">2023-06-20T06:12:11Z</dcterms:modified>
</cp:coreProperties>
</file>